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842" r:id="rId3"/>
    <p:sldId id="851" r:id="rId4"/>
    <p:sldId id="856" r:id="rId5"/>
    <p:sldId id="857" r:id="rId6"/>
    <p:sldId id="845" r:id="rId7"/>
    <p:sldId id="858" r:id="rId8"/>
    <p:sldId id="849" r:id="rId9"/>
    <p:sldId id="848" r:id="rId10"/>
    <p:sldId id="852" r:id="rId11"/>
    <p:sldId id="847" r:id="rId12"/>
    <p:sldId id="853" r:id="rId13"/>
    <p:sldId id="843" r:id="rId14"/>
    <p:sldId id="859" r:id="rId15"/>
    <p:sldId id="834" r:id="rId16"/>
    <p:sldId id="861" r:id="rId17"/>
    <p:sldId id="862" r:id="rId18"/>
    <p:sldId id="855" r:id="rId19"/>
    <p:sldId id="865" r:id="rId20"/>
    <p:sldId id="846" r:id="rId21"/>
    <p:sldId id="866" r:id="rId22"/>
    <p:sldId id="863" r:id="rId23"/>
    <p:sldId id="827" r:id="rId24"/>
    <p:sldId id="854" r:id="rId25"/>
    <p:sldId id="867" r:id="rId26"/>
    <p:sldId id="868" r:id="rId27"/>
    <p:sldId id="81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94660"/>
  </p:normalViewPr>
  <p:slideViewPr>
    <p:cSldViewPr snapToGrid="0">
      <p:cViewPr>
        <p:scale>
          <a:sx n="75" d="100"/>
          <a:sy n="75" d="100"/>
        </p:scale>
        <p:origin x="648" y="39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E2D32-798F-40CF-899D-5BDDA97693F7}" type="datetimeFigureOut">
              <a:rPr lang="en-US" smtClean="0"/>
              <a:t>9/22/2024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8051E-329B-4F3C-BEA0-9CF6C2D37F0B}" type="slidenum">
              <a:rPr lang="en-US" smtClean="0"/>
              <a:t>‹#›</a:t>
            </a:fld>
            <a:endParaRPr lang="en-US"/>
          </a:p>
        </p:txBody>
      </p:sp>
    </p:spTree>
    <p:extLst>
      <p:ext uri="{BB962C8B-B14F-4D97-AF65-F5344CB8AC3E}">
        <p14:creationId xmlns:p14="http://schemas.microsoft.com/office/powerpoint/2010/main" val="512103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88051E-329B-4F3C-BEA0-9CF6C2D37F0B}" type="slidenum">
              <a:rPr lang="en-US" smtClean="0"/>
              <a:t>7</a:t>
            </a:fld>
            <a:endParaRPr lang="en-US"/>
          </a:p>
        </p:txBody>
      </p:sp>
    </p:spTree>
    <p:extLst>
      <p:ext uri="{BB962C8B-B14F-4D97-AF65-F5344CB8AC3E}">
        <p14:creationId xmlns:p14="http://schemas.microsoft.com/office/powerpoint/2010/main" val="1860565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92397-F9E7-1157-5135-585EA9DEDB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8F5D44-981D-47B5-E966-A02E8559E5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37CECD-705D-5672-7E92-D9A7654462B4}"/>
              </a:ext>
            </a:extLst>
          </p:cNvPr>
          <p:cNvSpPr>
            <a:spLocks noGrp="1"/>
          </p:cNvSpPr>
          <p:nvPr>
            <p:ph type="dt" sz="half" idx="10"/>
          </p:nvPr>
        </p:nvSpPr>
        <p:spPr/>
        <p:txBody>
          <a:bodyPr/>
          <a:lstStyle/>
          <a:p>
            <a:fld id="{20249FEA-2217-4B40-BAA8-06E361CB48B1}" type="datetimeFigureOut">
              <a:rPr lang="en-US" smtClean="0"/>
              <a:t>9/22/2024</a:t>
            </a:fld>
            <a:endParaRPr lang="en-US"/>
          </a:p>
        </p:txBody>
      </p:sp>
      <p:sp>
        <p:nvSpPr>
          <p:cNvPr id="5" name="Footer Placeholder 4">
            <a:extLst>
              <a:ext uri="{FF2B5EF4-FFF2-40B4-BE49-F238E27FC236}">
                <a16:creationId xmlns:a16="http://schemas.microsoft.com/office/drawing/2014/main" id="{42D2E9A0-0E01-31DF-E33A-35003C0BA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966B14-29BB-F074-8D9B-1A502436257E}"/>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51763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4FE11-8AE0-6A33-B6C8-A936A23268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59B260-1875-9F75-5701-2988DA56B4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B3ED5-3CA3-8D7F-6DDD-4D3CA9AE39DE}"/>
              </a:ext>
            </a:extLst>
          </p:cNvPr>
          <p:cNvSpPr>
            <a:spLocks noGrp="1"/>
          </p:cNvSpPr>
          <p:nvPr>
            <p:ph type="dt" sz="half" idx="10"/>
          </p:nvPr>
        </p:nvSpPr>
        <p:spPr/>
        <p:txBody>
          <a:bodyPr/>
          <a:lstStyle/>
          <a:p>
            <a:fld id="{20249FEA-2217-4B40-BAA8-06E361CB48B1}" type="datetimeFigureOut">
              <a:rPr lang="en-US" smtClean="0"/>
              <a:t>9/22/2024</a:t>
            </a:fld>
            <a:endParaRPr lang="en-US"/>
          </a:p>
        </p:txBody>
      </p:sp>
      <p:sp>
        <p:nvSpPr>
          <p:cNvPr id="5" name="Footer Placeholder 4">
            <a:extLst>
              <a:ext uri="{FF2B5EF4-FFF2-40B4-BE49-F238E27FC236}">
                <a16:creationId xmlns:a16="http://schemas.microsoft.com/office/drawing/2014/main" id="{947ECE08-40C3-F2E4-931A-F6C39FF74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9B68A5-54BE-7976-EBC4-2132AE83C431}"/>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2552792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461399-7FBC-7886-3939-D6D58BE772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2CAD1F-59D1-A97F-3294-37B0CAB6B6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D5EDCC-4F9A-72AA-1C71-AA3276B90916}"/>
              </a:ext>
            </a:extLst>
          </p:cNvPr>
          <p:cNvSpPr>
            <a:spLocks noGrp="1"/>
          </p:cNvSpPr>
          <p:nvPr>
            <p:ph type="dt" sz="half" idx="10"/>
          </p:nvPr>
        </p:nvSpPr>
        <p:spPr/>
        <p:txBody>
          <a:bodyPr/>
          <a:lstStyle/>
          <a:p>
            <a:fld id="{20249FEA-2217-4B40-BAA8-06E361CB48B1}" type="datetimeFigureOut">
              <a:rPr lang="en-US" smtClean="0"/>
              <a:t>9/22/2024</a:t>
            </a:fld>
            <a:endParaRPr lang="en-US"/>
          </a:p>
        </p:txBody>
      </p:sp>
      <p:sp>
        <p:nvSpPr>
          <p:cNvPr id="5" name="Footer Placeholder 4">
            <a:extLst>
              <a:ext uri="{FF2B5EF4-FFF2-40B4-BE49-F238E27FC236}">
                <a16:creationId xmlns:a16="http://schemas.microsoft.com/office/drawing/2014/main" id="{14330B3B-6DF2-2F38-4D34-005458BE2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A0F88C-9B36-11B4-E605-4AA61D79642A}"/>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887240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A7763-4563-FBAB-3246-6E110D8B0D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39A398-4AE0-0EBC-976A-1AC36E7159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14240-606D-D31D-C4A6-DD560F01EC16}"/>
              </a:ext>
            </a:extLst>
          </p:cNvPr>
          <p:cNvSpPr>
            <a:spLocks noGrp="1"/>
          </p:cNvSpPr>
          <p:nvPr>
            <p:ph type="dt" sz="half" idx="10"/>
          </p:nvPr>
        </p:nvSpPr>
        <p:spPr/>
        <p:txBody>
          <a:bodyPr/>
          <a:lstStyle/>
          <a:p>
            <a:fld id="{20249FEA-2217-4B40-BAA8-06E361CB48B1}" type="datetimeFigureOut">
              <a:rPr lang="en-US" smtClean="0"/>
              <a:t>9/22/2024</a:t>
            </a:fld>
            <a:endParaRPr lang="en-US"/>
          </a:p>
        </p:txBody>
      </p:sp>
      <p:sp>
        <p:nvSpPr>
          <p:cNvPr id="5" name="Footer Placeholder 4">
            <a:extLst>
              <a:ext uri="{FF2B5EF4-FFF2-40B4-BE49-F238E27FC236}">
                <a16:creationId xmlns:a16="http://schemas.microsoft.com/office/drawing/2014/main" id="{0BB9E04B-8E2F-16E1-B852-B86231540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9134CD-73EA-37F2-84BE-BA0602EC9842}"/>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1598259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E0D88-4D8F-8958-96E7-67A365B803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DCB742-CA08-1295-E3C2-21998B8F45C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9EED18-C750-653F-B03B-2CE2230A67BB}"/>
              </a:ext>
            </a:extLst>
          </p:cNvPr>
          <p:cNvSpPr>
            <a:spLocks noGrp="1"/>
          </p:cNvSpPr>
          <p:nvPr>
            <p:ph type="dt" sz="half" idx="10"/>
          </p:nvPr>
        </p:nvSpPr>
        <p:spPr/>
        <p:txBody>
          <a:bodyPr/>
          <a:lstStyle/>
          <a:p>
            <a:fld id="{20249FEA-2217-4B40-BAA8-06E361CB48B1}" type="datetimeFigureOut">
              <a:rPr lang="en-US" smtClean="0"/>
              <a:t>9/22/2024</a:t>
            </a:fld>
            <a:endParaRPr lang="en-US"/>
          </a:p>
        </p:txBody>
      </p:sp>
      <p:sp>
        <p:nvSpPr>
          <p:cNvPr id="5" name="Footer Placeholder 4">
            <a:extLst>
              <a:ext uri="{FF2B5EF4-FFF2-40B4-BE49-F238E27FC236}">
                <a16:creationId xmlns:a16="http://schemas.microsoft.com/office/drawing/2014/main" id="{5939944B-6983-EE85-2E55-5C95D18942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CE4FF4-AB66-3A01-CE12-A16639AEB130}"/>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927016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99AF8-ABE5-1B9A-2526-D80F2DE92B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59BE98-C999-86EC-2005-E1BD9EF789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367D54-0A17-6EBC-B6FA-A8B2AE1408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D58E03-1547-C877-0F02-6D1AC6858952}"/>
              </a:ext>
            </a:extLst>
          </p:cNvPr>
          <p:cNvSpPr>
            <a:spLocks noGrp="1"/>
          </p:cNvSpPr>
          <p:nvPr>
            <p:ph type="dt" sz="half" idx="10"/>
          </p:nvPr>
        </p:nvSpPr>
        <p:spPr/>
        <p:txBody>
          <a:bodyPr/>
          <a:lstStyle/>
          <a:p>
            <a:fld id="{20249FEA-2217-4B40-BAA8-06E361CB48B1}" type="datetimeFigureOut">
              <a:rPr lang="en-US" smtClean="0"/>
              <a:t>9/22/2024</a:t>
            </a:fld>
            <a:endParaRPr lang="en-US"/>
          </a:p>
        </p:txBody>
      </p:sp>
      <p:sp>
        <p:nvSpPr>
          <p:cNvPr id="6" name="Footer Placeholder 5">
            <a:extLst>
              <a:ext uri="{FF2B5EF4-FFF2-40B4-BE49-F238E27FC236}">
                <a16:creationId xmlns:a16="http://schemas.microsoft.com/office/drawing/2014/main" id="{6C20FA2C-A693-1BC8-470C-0DF794362C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115D98-402D-ABBC-D3F8-9A2A89A99A2B}"/>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3126108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47789-DBC2-D4DE-EA27-DDF99683CD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E79BE0-1C24-A077-BB67-F94623B8E9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C267BC-EBA6-6402-DDA7-2AB24928A3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EE56AD-B5A7-1B84-852F-CD6B93B7DB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194DA7-0F7B-9831-04E5-A0CF6E3315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BD464D-DA1C-AB91-7C6A-D7719A32F2ED}"/>
              </a:ext>
            </a:extLst>
          </p:cNvPr>
          <p:cNvSpPr>
            <a:spLocks noGrp="1"/>
          </p:cNvSpPr>
          <p:nvPr>
            <p:ph type="dt" sz="half" idx="10"/>
          </p:nvPr>
        </p:nvSpPr>
        <p:spPr/>
        <p:txBody>
          <a:bodyPr/>
          <a:lstStyle/>
          <a:p>
            <a:fld id="{20249FEA-2217-4B40-BAA8-06E361CB48B1}" type="datetimeFigureOut">
              <a:rPr lang="en-US" smtClean="0"/>
              <a:t>9/22/2024</a:t>
            </a:fld>
            <a:endParaRPr lang="en-US"/>
          </a:p>
        </p:txBody>
      </p:sp>
      <p:sp>
        <p:nvSpPr>
          <p:cNvPr id="8" name="Footer Placeholder 7">
            <a:extLst>
              <a:ext uri="{FF2B5EF4-FFF2-40B4-BE49-F238E27FC236}">
                <a16:creationId xmlns:a16="http://schemas.microsoft.com/office/drawing/2014/main" id="{90D0AD6D-875E-FCCB-4F3B-96C6F7252C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0C985D-458E-27ED-87F9-268D4BB6426B}"/>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812156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C8992-D587-731A-964B-9CF235C3C4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C684D8-BCE8-A8DA-167E-79E737EF644E}"/>
              </a:ext>
            </a:extLst>
          </p:cNvPr>
          <p:cNvSpPr>
            <a:spLocks noGrp="1"/>
          </p:cNvSpPr>
          <p:nvPr>
            <p:ph type="dt" sz="half" idx="10"/>
          </p:nvPr>
        </p:nvSpPr>
        <p:spPr/>
        <p:txBody>
          <a:bodyPr/>
          <a:lstStyle/>
          <a:p>
            <a:fld id="{20249FEA-2217-4B40-BAA8-06E361CB48B1}" type="datetimeFigureOut">
              <a:rPr lang="en-US" smtClean="0"/>
              <a:t>9/22/2024</a:t>
            </a:fld>
            <a:endParaRPr lang="en-US"/>
          </a:p>
        </p:txBody>
      </p:sp>
      <p:sp>
        <p:nvSpPr>
          <p:cNvPr id="4" name="Footer Placeholder 3">
            <a:extLst>
              <a:ext uri="{FF2B5EF4-FFF2-40B4-BE49-F238E27FC236}">
                <a16:creationId xmlns:a16="http://schemas.microsoft.com/office/drawing/2014/main" id="{59CE58A5-52C3-84D0-05BA-88CE179060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10B849-31F5-24FA-E253-E98962C1C057}"/>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353030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F0F490-BD9B-86E2-3CEB-DF0C376EAAA9}"/>
              </a:ext>
            </a:extLst>
          </p:cNvPr>
          <p:cNvSpPr>
            <a:spLocks noGrp="1"/>
          </p:cNvSpPr>
          <p:nvPr>
            <p:ph type="dt" sz="half" idx="10"/>
          </p:nvPr>
        </p:nvSpPr>
        <p:spPr/>
        <p:txBody>
          <a:bodyPr/>
          <a:lstStyle/>
          <a:p>
            <a:fld id="{20249FEA-2217-4B40-BAA8-06E361CB48B1}" type="datetimeFigureOut">
              <a:rPr lang="en-US" smtClean="0"/>
              <a:t>9/22/2024</a:t>
            </a:fld>
            <a:endParaRPr lang="en-US"/>
          </a:p>
        </p:txBody>
      </p:sp>
      <p:sp>
        <p:nvSpPr>
          <p:cNvPr id="3" name="Footer Placeholder 2">
            <a:extLst>
              <a:ext uri="{FF2B5EF4-FFF2-40B4-BE49-F238E27FC236}">
                <a16:creationId xmlns:a16="http://schemas.microsoft.com/office/drawing/2014/main" id="{0D3567C5-8237-289F-A945-2BE2735B39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8E6726-18BC-A558-49C9-BF109EE08658}"/>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3213755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3CB7-3311-C396-0B76-1AAB0DDBF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E4B6DE-A2B0-D4B8-DB9E-4A7906C45D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FCEC0F-F264-941F-4F40-5827A4538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11E9ED-5F70-50FA-AFCE-4E5122935B61}"/>
              </a:ext>
            </a:extLst>
          </p:cNvPr>
          <p:cNvSpPr>
            <a:spLocks noGrp="1"/>
          </p:cNvSpPr>
          <p:nvPr>
            <p:ph type="dt" sz="half" idx="10"/>
          </p:nvPr>
        </p:nvSpPr>
        <p:spPr/>
        <p:txBody>
          <a:bodyPr/>
          <a:lstStyle/>
          <a:p>
            <a:fld id="{20249FEA-2217-4B40-BAA8-06E361CB48B1}" type="datetimeFigureOut">
              <a:rPr lang="en-US" smtClean="0"/>
              <a:t>9/22/2024</a:t>
            </a:fld>
            <a:endParaRPr lang="en-US"/>
          </a:p>
        </p:txBody>
      </p:sp>
      <p:sp>
        <p:nvSpPr>
          <p:cNvPr id="6" name="Footer Placeholder 5">
            <a:extLst>
              <a:ext uri="{FF2B5EF4-FFF2-40B4-BE49-F238E27FC236}">
                <a16:creationId xmlns:a16="http://schemas.microsoft.com/office/drawing/2014/main" id="{F9F2971F-0D77-96C4-81B9-6BD3E96005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BA5FDF-4080-F6A4-532F-0B7A3F8C3190}"/>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4245921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00917-45AA-56ED-62B5-D2E494364E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05EC31-DD21-7A1E-6863-39FACAB616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D14B38-31C8-D0D5-1678-D1F3F7F81F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5AF591-CA8D-E371-ED97-4921680ABCD3}"/>
              </a:ext>
            </a:extLst>
          </p:cNvPr>
          <p:cNvSpPr>
            <a:spLocks noGrp="1"/>
          </p:cNvSpPr>
          <p:nvPr>
            <p:ph type="dt" sz="half" idx="10"/>
          </p:nvPr>
        </p:nvSpPr>
        <p:spPr/>
        <p:txBody>
          <a:bodyPr/>
          <a:lstStyle/>
          <a:p>
            <a:fld id="{20249FEA-2217-4B40-BAA8-06E361CB48B1}" type="datetimeFigureOut">
              <a:rPr lang="en-US" smtClean="0"/>
              <a:t>9/22/2024</a:t>
            </a:fld>
            <a:endParaRPr lang="en-US"/>
          </a:p>
        </p:txBody>
      </p:sp>
      <p:sp>
        <p:nvSpPr>
          <p:cNvPr id="6" name="Footer Placeholder 5">
            <a:extLst>
              <a:ext uri="{FF2B5EF4-FFF2-40B4-BE49-F238E27FC236}">
                <a16:creationId xmlns:a16="http://schemas.microsoft.com/office/drawing/2014/main" id="{56B919A2-9611-7A3F-1A99-A03A609DFB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D7ADFC-8F51-7C55-BF88-B69E3478D077}"/>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1555345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5B527D-3C82-B657-1444-01A367D933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6AAD86-E624-86F2-0E66-D7909CEA08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6E03F1-CACD-70CA-2378-E91518F5D7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249FEA-2217-4B40-BAA8-06E361CB48B1}" type="datetimeFigureOut">
              <a:rPr lang="en-US" smtClean="0"/>
              <a:t>9/22/2024</a:t>
            </a:fld>
            <a:endParaRPr lang="en-US"/>
          </a:p>
        </p:txBody>
      </p:sp>
      <p:sp>
        <p:nvSpPr>
          <p:cNvPr id="5" name="Footer Placeholder 4">
            <a:extLst>
              <a:ext uri="{FF2B5EF4-FFF2-40B4-BE49-F238E27FC236}">
                <a16:creationId xmlns:a16="http://schemas.microsoft.com/office/drawing/2014/main" id="{67A6F802-7BCB-C6C5-BDCC-9DB45E4D28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2173881-26C2-17D9-2366-421C3A184D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C4A6F87-C0E0-4679-B244-E9283D11F047}" type="slidenum">
              <a:rPr lang="en-US" smtClean="0"/>
              <a:t>‹#›</a:t>
            </a:fld>
            <a:endParaRPr lang="en-US"/>
          </a:p>
        </p:txBody>
      </p:sp>
    </p:spTree>
    <p:extLst>
      <p:ext uri="{BB962C8B-B14F-4D97-AF65-F5344CB8AC3E}">
        <p14:creationId xmlns:p14="http://schemas.microsoft.com/office/powerpoint/2010/main" val="3035502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61A4E779-474A-9EE5-7B81-C551FE6BC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99106"/>
          </a:xfrm>
          <a:prstGeom prst="rect">
            <a:avLst/>
          </a:prstGeom>
        </p:spPr>
      </p:pic>
      <p:sp>
        <p:nvSpPr>
          <p:cNvPr id="2" name="Title 1">
            <a:extLst>
              <a:ext uri="{FF2B5EF4-FFF2-40B4-BE49-F238E27FC236}">
                <a16:creationId xmlns:a16="http://schemas.microsoft.com/office/drawing/2014/main" id="{CA26DBA7-D4E6-36CA-6BC3-87E4B6A5FCC5}"/>
              </a:ext>
            </a:extLst>
          </p:cNvPr>
          <p:cNvSpPr>
            <a:spLocks noGrp="1"/>
          </p:cNvSpPr>
          <p:nvPr>
            <p:ph type="ctrTitle"/>
          </p:nvPr>
        </p:nvSpPr>
        <p:spPr>
          <a:xfrm>
            <a:off x="122274" y="5483963"/>
            <a:ext cx="11222666" cy="931568"/>
          </a:xfrm>
        </p:spPr>
        <p:txBody>
          <a:bodyPr>
            <a:normAutofit/>
          </a:bodyPr>
          <a:lstStyle/>
          <a:p>
            <a:r>
              <a:rPr lang="en-US" dirty="0">
                <a:latin typeface="Calibri" panose="020F0502020204030204" pitchFamily="34" charset="0"/>
                <a:ea typeface="Calibri" panose="020F0502020204030204" pitchFamily="34" charset="0"/>
                <a:cs typeface="Calibri" panose="020F0502020204030204" pitchFamily="34" charset="0"/>
              </a:rPr>
              <a:t>Comparative Genomics</a:t>
            </a:r>
          </a:p>
        </p:txBody>
      </p:sp>
      <p:sp>
        <p:nvSpPr>
          <p:cNvPr id="3" name="Subtitle 2">
            <a:extLst>
              <a:ext uri="{FF2B5EF4-FFF2-40B4-BE49-F238E27FC236}">
                <a16:creationId xmlns:a16="http://schemas.microsoft.com/office/drawing/2014/main" id="{790BFF61-0B4B-277E-DECA-C15D18248679}"/>
              </a:ext>
            </a:extLst>
          </p:cNvPr>
          <p:cNvSpPr>
            <a:spLocks noGrp="1"/>
          </p:cNvSpPr>
          <p:nvPr>
            <p:ph type="subTitle" idx="1"/>
          </p:nvPr>
        </p:nvSpPr>
        <p:spPr>
          <a:xfrm>
            <a:off x="5112489" y="6402263"/>
            <a:ext cx="1500963" cy="581874"/>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9-23-24</a:t>
            </a:r>
          </a:p>
        </p:txBody>
      </p:sp>
    </p:spTree>
    <p:extLst>
      <p:ext uri="{BB962C8B-B14F-4D97-AF65-F5344CB8AC3E}">
        <p14:creationId xmlns:p14="http://schemas.microsoft.com/office/powerpoint/2010/main" val="2185241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Arabidopsis is a complex ancient polyploid!</a:t>
            </a:r>
          </a:p>
        </p:txBody>
      </p:sp>
      <p:pic>
        <p:nvPicPr>
          <p:cNvPr id="2" name="Picture 2" descr="Growing Glowing Martian Mustard - Astrobiology Magazine">
            <a:extLst>
              <a:ext uri="{FF2B5EF4-FFF2-40B4-BE49-F238E27FC236}">
                <a16:creationId xmlns:a16="http://schemas.microsoft.com/office/drawing/2014/main" id="{4CFBC844-BE5C-D942-27E6-7A956CA649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010" y="1274593"/>
            <a:ext cx="2628901" cy="54155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770F49-1FB6-77BF-C79F-7B6243AAC09E}"/>
              </a:ext>
            </a:extLst>
          </p:cNvPr>
          <p:cNvSpPr txBox="1"/>
          <p:nvPr/>
        </p:nvSpPr>
        <p:spPr>
          <a:xfrm>
            <a:off x="3195083" y="1349021"/>
            <a:ext cx="8117958" cy="2400657"/>
          </a:xfrm>
          <a:prstGeom prst="rect">
            <a:avLst/>
          </a:prstGeom>
          <a:noFill/>
        </p:spPr>
        <p:txBody>
          <a:bodyPr wrap="square" rtlCol="0">
            <a:spAutoFit/>
          </a:bodyPr>
          <a:lstStyle/>
          <a:p>
            <a:pPr algn="ctr">
              <a:spcAft>
                <a:spcPts val="1200"/>
              </a:spcAft>
            </a:pPr>
            <a:r>
              <a:rPr lang="en-US" sz="2400" dirty="0">
                <a:latin typeface="Calibri" panose="020F0502020204030204" pitchFamily="34" charset="0"/>
                <a:ea typeface="Calibri" panose="020F0502020204030204" pitchFamily="34" charset="0"/>
                <a:cs typeface="Calibri" panose="020F0502020204030204" pitchFamily="34" charset="0"/>
              </a:rPr>
              <a:t>Arabidopsis has experienced at least three polyploidy events in its history: </a:t>
            </a:r>
          </a:p>
          <a:p>
            <a:pPr algn="ctr">
              <a:spcAft>
                <a:spcPts val="1200"/>
              </a:spcAft>
            </a:pPr>
            <a:r>
              <a:rPr lang="en-US" sz="2400" dirty="0">
                <a:latin typeface="Calibri" panose="020F0502020204030204" pitchFamily="34" charset="0"/>
                <a:ea typeface="Calibri" panose="020F0502020204030204" pitchFamily="34" charset="0"/>
                <a:cs typeface="Calibri" panose="020F0502020204030204" pitchFamily="34" charset="0"/>
              </a:rPr>
              <a:t>Gamma WGD: 140–200 million years ago (MYA) (triplication 6x)</a:t>
            </a:r>
          </a:p>
          <a:p>
            <a:pPr algn="ctr">
              <a:spcAft>
                <a:spcPts val="1200"/>
              </a:spcAft>
            </a:pPr>
            <a:r>
              <a:rPr lang="en-US" sz="2400" dirty="0">
                <a:latin typeface="Calibri" panose="020F0502020204030204" pitchFamily="34" charset="0"/>
                <a:ea typeface="Calibri" panose="020F0502020204030204" pitchFamily="34" charset="0"/>
                <a:cs typeface="Calibri" panose="020F0502020204030204" pitchFamily="34" charset="0"/>
              </a:rPr>
              <a:t>Beta WGD: 100-120 MYA (duplication, 12x)</a:t>
            </a:r>
          </a:p>
          <a:p>
            <a:pPr algn="ctr">
              <a:spcAft>
                <a:spcPts val="1200"/>
              </a:spcAft>
            </a:pPr>
            <a:r>
              <a:rPr lang="en-US" sz="2400" dirty="0">
                <a:latin typeface="Calibri" panose="020F0502020204030204" pitchFamily="34" charset="0"/>
                <a:ea typeface="Calibri" panose="020F0502020204030204" pitchFamily="34" charset="0"/>
                <a:cs typeface="Calibri" panose="020F0502020204030204" pitchFamily="34" charset="0"/>
              </a:rPr>
              <a:t>Alpha WGD: 30-65 MYA (duplication, 24x)</a:t>
            </a:r>
          </a:p>
        </p:txBody>
      </p:sp>
      <p:sp>
        <p:nvSpPr>
          <p:cNvPr id="5" name="TextBox 4">
            <a:extLst>
              <a:ext uri="{FF2B5EF4-FFF2-40B4-BE49-F238E27FC236}">
                <a16:creationId xmlns:a16="http://schemas.microsoft.com/office/drawing/2014/main" id="{A7FD30D1-91E6-F368-94FE-C6BEBC5706BC}"/>
              </a:ext>
            </a:extLst>
          </p:cNvPr>
          <p:cNvSpPr txBox="1"/>
          <p:nvPr/>
        </p:nvSpPr>
        <p:spPr>
          <a:xfrm>
            <a:off x="3361483" y="4430330"/>
            <a:ext cx="8362507" cy="1354217"/>
          </a:xfrm>
          <a:prstGeom prst="rect">
            <a:avLst/>
          </a:prstGeom>
          <a:noFill/>
        </p:spPr>
        <p:txBody>
          <a:bodyPr wrap="square" rtlCol="0">
            <a:spAutoFit/>
          </a:bodyPr>
          <a:lstStyle/>
          <a:p>
            <a:pPr algn="ctr">
              <a:spcAft>
                <a:spcPts val="1200"/>
              </a:spcAft>
            </a:pPr>
            <a:r>
              <a:rPr lang="en-US" sz="2400" dirty="0">
                <a:latin typeface="Calibri" panose="020F0502020204030204" pitchFamily="34" charset="0"/>
                <a:ea typeface="Calibri" panose="020F0502020204030204" pitchFamily="34" charset="0"/>
                <a:cs typeface="Calibri" panose="020F0502020204030204" pitchFamily="34" charset="0"/>
              </a:rPr>
              <a:t>Single ancestral genes could have up to 24x gene copies, making room for a lot of innovation!</a:t>
            </a:r>
          </a:p>
          <a:p>
            <a:pPr algn="ctr">
              <a:spcAft>
                <a:spcPts val="1200"/>
              </a:spcAft>
            </a:pPr>
            <a:r>
              <a:rPr lang="en-US" sz="2400" dirty="0">
                <a:latin typeface="Calibri" panose="020F0502020204030204" pitchFamily="34" charset="0"/>
                <a:ea typeface="Calibri" panose="020F0502020204030204" pitchFamily="34" charset="0"/>
                <a:cs typeface="Calibri" panose="020F0502020204030204" pitchFamily="34" charset="0"/>
              </a:rPr>
              <a:t>This is also why there is so much gene redundancy in Arabidopsis</a:t>
            </a:r>
          </a:p>
        </p:txBody>
      </p:sp>
      <p:sp>
        <p:nvSpPr>
          <p:cNvPr id="9" name="TextBox 8">
            <a:extLst>
              <a:ext uri="{FF2B5EF4-FFF2-40B4-BE49-F238E27FC236}">
                <a16:creationId xmlns:a16="http://schemas.microsoft.com/office/drawing/2014/main" id="{CEC1DB9C-694B-0021-71C4-44C3BDEB63ED}"/>
              </a:ext>
            </a:extLst>
          </p:cNvPr>
          <p:cNvSpPr txBox="1"/>
          <p:nvPr/>
        </p:nvSpPr>
        <p:spPr>
          <a:xfrm>
            <a:off x="468010" y="902885"/>
            <a:ext cx="2226192" cy="461665"/>
          </a:xfrm>
          <a:prstGeom prst="rect">
            <a:avLst/>
          </a:prstGeom>
          <a:noFill/>
        </p:spPr>
        <p:txBody>
          <a:bodyPr wrap="square">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125 Mb genome</a:t>
            </a:r>
            <a:endParaRPr lang="en-US" sz="2400" dirty="0"/>
          </a:p>
        </p:txBody>
      </p:sp>
    </p:spTree>
    <p:extLst>
      <p:ext uri="{BB962C8B-B14F-4D97-AF65-F5344CB8AC3E}">
        <p14:creationId xmlns:p14="http://schemas.microsoft.com/office/powerpoint/2010/main" val="415077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Genome evolution</a:t>
            </a:r>
          </a:p>
        </p:txBody>
      </p:sp>
      <p:pic>
        <p:nvPicPr>
          <p:cNvPr id="1026" name="Picture 2" descr="Hypothesized evolutionary trajectories of duplicate genes. Gene... |  Download Scientific Diagram">
            <a:extLst>
              <a:ext uri="{FF2B5EF4-FFF2-40B4-BE49-F238E27FC236}">
                <a16:creationId xmlns:a16="http://schemas.microsoft.com/office/drawing/2014/main" id="{44E7706A-60D8-A812-2229-7D342CB4F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79" y="1088524"/>
            <a:ext cx="7249105" cy="494545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477566A-DD88-D4F4-BDF3-91FFB64697FE}"/>
              </a:ext>
            </a:extLst>
          </p:cNvPr>
          <p:cNvSpPr txBox="1"/>
          <p:nvPr/>
        </p:nvSpPr>
        <p:spPr>
          <a:xfrm>
            <a:off x="8277446" y="1845600"/>
            <a:ext cx="3645638" cy="3323987"/>
          </a:xfrm>
          <a:prstGeom prst="rect">
            <a:avLst/>
          </a:prstGeom>
          <a:noFill/>
        </p:spPr>
        <p:txBody>
          <a:bodyPr wrap="square">
            <a:spAutoFit/>
          </a:bodyPr>
          <a:lstStyle/>
          <a:p>
            <a:pPr>
              <a:spcAft>
                <a:spcPts val="1200"/>
              </a:spcAft>
            </a:pPr>
            <a:r>
              <a:rPr lang="en-US" sz="2000" b="1" dirty="0">
                <a:latin typeface="Calibri" panose="020F0502020204030204" pitchFamily="34" charset="0"/>
                <a:ea typeface="Calibri" panose="020F0502020204030204" pitchFamily="34" charset="0"/>
                <a:cs typeface="Calibri" panose="020F0502020204030204" pitchFamily="34" charset="0"/>
              </a:rPr>
              <a:t>Neofunctionalization</a:t>
            </a:r>
            <a:r>
              <a:rPr lang="en-US" sz="2000" dirty="0">
                <a:latin typeface="Calibri" panose="020F0502020204030204" pitchFamily="34" charset="0"/>
                <a:ea typeface="Calibri" panose="020F0502020204030204" pitchFamily="34" charset="0"/>
                <a:cs typeface="Calibri" panose="020F0502020204030204" pitchFamily="34" charset="0"/>
              </a:rPr>
              <a:t> occurs when one copy of a duplicated gene acquires a </a:t>
            </a:r>
            <a:r>
              <a:rPr lang="en-US" sz="2000" b="1" dirty="0">
                <a:latin typeface="Calibri" panose="020F0502020204030204" pitchFamily="34" charset="0"/>
                <a:ea typeface="Calibri" panose="020F0502020204030204" pitchFamily="34" charset="0"/>
                <a:cs typeface="Calibri" panose="020F0502020204030204" pitchFamily="34" charset="0"/>
              </a:rPr>
              <a:t>new function</a:t>
            </a:r>
            <a:r>
              <a:rPr lang="en-US" sz="2000" dirty="0">
                <a:latin typeface="Calibri" panose="020F0502020204030204" pitchFamily="34" charset="0"/>
                <a:ea typeface="Calibri" panose="020F0502020204030204" pitchFamily="34" charset="0"/>
                <a:cs typeface="Calibri" panose="020F0502020204030204" pitchFamily="34" charset="0"/>
              </a:rPr>
              <a:t> that was not present in the ancestral gene.</a:t>
            </a:r>
          </a:p>
          <a:p>
            <a:pPr>
              <a:spcAft>
                <a:spcPts val="1200"/>
              </a:spcAft>
            </a:pPr>
            <a:r>
              <a:rPr lang="en-US" sz="2000" b="1" dirty="0" err="1">
                <a:latin typeface="Calibri" panose="020F0502020204030204" pitchFamily="34" charset="0"/>
                <a:ea typeface="Calibri" panose="020F0502020204030204" pitchFamily="34" charset="0"/>
                <a:cs typeface="Calibri" panose="020F0502020204030204" pitchFamily="34" charset="0"/>
              </a:rPr>
              <a:t>Subfunctionalization</a:t>
            </a:r>
            <a:r>
              <a:rPr lang="en-US" sz="2000" dirty="0">
                <a:latin typeface="Calibri" panose="020F0502020204030204" pitchFamily="34" charset="0"/>
                <a:ea typeface="Calibri" panose="020F0502020204030204" pitchFamily="34" charset="0"/>
                <a:cs typeface="Calibri" panose="020F0502020204030204" pitchFamily="34" charset="0"/>
              </a:rPr>
              <a:t> occurs when the duplicated genes </a:t>
            </a:r>
            <a:r>
              <a:rPr lang="en-US" sz="2000" b="1" dirty="0">
                <a:latin typeface="Calibri" panose="020F0502020204030204" pitchFamily="34" charset="0"/>
                <a:ea typeface="Calibri" panose="020F0502020204030204" pitchFamily="34" charset="0"/>
                <a:cs typeface="Calibri" panose="020F0502020204030204" pitchFamily="34" charset="0"/>
              </a:rPr>
              <a:t>divide the original functions</a:t>
            </a:r>
            <a:r>
              <a:rPr lang="en-US" sz="2000" dirty="0">
                <a:latin typeface="Calibri" panose="020F0502020204030204" pitchFamily="34" charset="0"/>
                <a:ea typeface="Calibri" panose="020F0502020204030204" pitchFamily="34" charset="0"/>
                <a:cs typeface="Calibri" panose="020F0502020204030204" pitchFamily="34" charset="0"/>
              </a:rPr>
              <a:t> of the ancestral gene between them.</a:t>
            </a:r>
          </a:p>
        </p:txBody>
      </p:sp>
    </p:spTree>
    <p:extLst>
      <p:ext uri="{BB962C8B-B14F-4D97-AF65-F5344CB8AC3E}">
        <p14:creationId xmlns:p14="http://schemas.microsoft.com/office/powerpoint/2010/main" val="535223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The butterfly plant arms race</a:t>
            </a:r>
          </a:p>
        </p:txBody>
      </p:sp>
      <p:pic>
        <p:nvPicPr>
          <p:cNvPr id="12290" name="Picture 2">
            <a:extLst>
              <a:ext uri="{FF2B5EF4-FFF2-40B4-BE49-F238E27FC236}">
                <a16:creationId xmlns:a16="http://schemas.microsoft.com/office/drawing/2014/main" id="{0A9DEC92-3B72-D5ED-35F9-50A33622CF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989"/>
          <a:stretch/>
        </p:blipFill>
        <p:spPr bwMode="auto">
          <a:xfrm>
            <a:off x="5799372" y="902885"/>
            <a:ext cx="6094177" cy="57785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Strawberry Hill's: Amanda Markle's - An evolutionary arms race">
            <a:extLst>
              <a:ext uri="{FF2B5EF4-FFF2-40B4-BE49-F238E27FC236}">
                <a16:creationId xmlns:a16="http://schemas.microsoft.com/office/drawing/2014/main" id="{42710448-E8DC-BD27-38F9-9B9E931AC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 y="984250"/>
            <a:ext cx="5068888"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4BE27AD-3524-825B-1ED0-32DE0E62BA7D}"/>
              </a:ext>
            </a:extLst>
          </p:cNvPr>
          <p:cNvSpPr txBox="1"/>
          <p:nvPr/>
        </p:nvSpPr>
        <p:spPr>
          <a:xfrm>
            <a:off x="100894" y="4596056"/>
            <a:ext cx="5507861" cy="1938992"/>
          </a:xfrm>
          <a:prstGeom prst="rect">
            <a:avLst/>
          </a:prstGeom>
          <a:noFill/>
        </p:spPr>
        <p:txBody>
          <a:bodyPr wrap="square">
            <a:spAutoFit/>
          </a:bodyPr>
          <a:lstStyle/>
          <a:p>
            <a:pPr algn="ctr"/>
            <a:r>
              <a:rPr lang="en-US" sz="2400" b="0" i="0" dirty="0">
                <a:solidFill>
                  <a:srgbClr val="262626"/>
                </a:solidFill>
                <a:effectLst/>
                <a:latin typeface="Calibri" panose="020F0502020204030204" pitchFamily="34" charset="0"/>
                <a:ea typeface="Calibri" panose="020F0502020204030204" pitchFamily="34" charset="0"/>
                <a:cs typeface="Calibri" panose="020F0502020204030204" pitchFamily="34" charset="0"/>
              </a:rPr>
              <a:t>Each time a plant evolves a new chemical defense (e.g., P450 enzyme </a:t>
            </a:r>
            <a:r>
              <a:rPr lang="en-US" sz="2400" dirty="0">
                <a:solidFill>
                  <a:srgbClr val="262626"/>
                </a:solidFill>
                <a:latin typeface="Calibri" panose="020F0502020204030204" pitchFamily="34" charset="0"/>
                <a:ea typeface="Calibri" panose="020F0502020204030204" pitchFamily="34" charset="0"/>
                <a:cs typeface="Calibri" panose="020F0502020204030204" pitchFamily="34" charset="0"/>
              </a:rPr>
              <a:t>gene duplication </a:t>
            </a:r>
            <a:r>
              <a:rPr lang="en-US" sz="2400" b="0" i="0" dirty="0">
                <a:solidFill>
                  <a:srgbClr val="262626"/>
                </a:solidFill>
                <a:effectLst/>
                <a:latin typeface="Calibri" panose="020F0502020204030204" pitchFamily="34" charset="0"/>
                <a:ea typeface="Calibri" panose="020F0502020204030204" pitchFamily="34" charset="0"/>
                <a:cs typeface="Calibri" panose="020F0502020204030204" pitchFamily="34" charset="0"/>
              </a:rPr>
              <a:t>to make a novel glucosinolate) </a:t>
            </a:r>
            <a:r>
              <a:rPr lang="en-US" sz="2400" dirty="0">
                <a:solidFill>
                  <a:srgbClr val="262626"/>
                </a:solidFill>
                <a:latin typeface="Calibri" panose="020F0502020204030204" pitchFamily="34" charset="0"/>
                <a:ea typeface="Calibri" panose="020F0502020204030204" pitchFamily="34" charset="0"/>
                <a:cs typeface="Calibri" panose="020F0502020204030204" pitchFamily="34" charset="0"/>
              </a:rPr>
              <a:t>the insect duplicates a different P450 gene that evolves to detoxify it</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396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Comparative genomics: Synteny</a:t>
            </a:r>
          </a:p>
        </p:txBody>
      </p:sp>
      <p:pic>
        <p:nvPicPr>
          <p:cNvPr id="3" name="Picture 2">
            <a:extLst>
              <a:ext uri="{FF2B5EF4-FFF2-40B4-BE49-F238E27FC236}">
                <a16:creationId xmlns:a16="http://schemas.microsoft.com/office/drawing/2014/main" id="{569351A5-F3F4-A80E-D322-9CAA246655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244" t="62160" b="4961"/>
          <a:stretch/>
        </p:blipFill>
        <p:spPr bwMode="auto">
          <a:xfrm>
            <a:off x="1429334" y="1823145"/>
            <a:ext cx="10557784" cy="35053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Growing Glowing Martian Mustard - Astrobiology Magazine">
            <a:extLst>
              <a:ext uri="{FF2B5EF4-FFF2-40B4-BE49-F238E27FC236}">
                <a16:creationId xmlns:a16="http://schemas.microsoft.com/office/drawing/2014/main" id="{A8E70598-9625-68AE-2FBA-28B84FF0E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03" y="756997"/>
            <a:ext cx="750045" cy="1545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MAIZE (&lt;i&gt;Zea mays&lt;/i&gt; L) en Soria Natural">
            <a:extLst>
              <a:ext uri="{FF2B5EF4-FFF2-40B4-BE49-F238E27FC236}">
                <a16:creationId xmlns:a16="http://schemas.microsoft.com/office/drawing/2014/main" id="{64F4384A-505C-260B-50CF-3F84B12812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460" y="4099659"/>
            <a:ext cx="839526" cy="8395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Pineapple | The Knowledge Server | Pineapple benefits, Pineapple health  benefits, Pineapple">
            <a:extLst>
              <a:ext uri="{FF2B5EF4-FFF2-40B4-BE49-F238E27FC236}">
                <a16:creationId xmlns:a16="http://schemas.microsoft.com/office/drawing/2014/main" id="{9578CA68-A434-46D0-22B0-0A2BD58814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8960759">
            <a:off x="823467" y="4856995"/>
            <a:ext cx="529836" cy="9950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What Rot! Strawberry Proteomics and the Art of Staying Fresh">
            <a:extLst>
              <a:ext uri="{FF2B5EF4-FFF2-40B4-BE49-F238E27FC236}">
                <a16:creationId xmlns:a16="http://schemas.microsoft.com/office/drawing/2014/main" id="{DC3B97FA-311B-BE95-D46F-D4B1F61AE53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147" r="9845"/>
          <a:stretch/>
        </p:blipFill>
        <p:spPr bwMode="auto">
          <a:xfrm>
            <a:off x="823787" y="2201035"/>
            <a:ext cx="695875" cy="72385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Mango Sorting Machine | Aweta">
            <a:extLst>
              <a:ext uri="{FF2B5EF4-FFF2-40B4-BE49-F238E27FC236}">
                <a16:creationId xmlns:a16="http://schemas.microsoft.com/office/drawing/2014/main" id="{0B1999C3-88BF-E498-BE79-D71210DD96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7802" y="2944574"/>
            <a:ext cx="617518" cy="6175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Organic Walnuts (Raw, No Shell) - By the Pound - Nuts.com">
            <a:extLst>
              <a:ext uri="{FF2B5EF4-FFF2-40B4-BE49-F238E27FC236}">
                <a16:creationId xmlns:a16="http://schemas.microsoft.com/office/drawing/2014/main" id="{66692583-C5AC-BBEB-856C-74EC893919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111" y="3584291"/>
            <a:ext cx="862551" cy="57398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8D6EE28-CED6-C4E5-6219-67184096ADCF}"/>
              </a:ext>
            </a:extLst>
          </p:cNvPr>
          <p:cNvSpPr txBox="1"/>
          <p:nvPr/>
        </p:nvSpPr>
        <p:spPr>
          <a:xfrm>
            <a:off x="1339850" y="5929440"/>
            <a:ext cx="10490199" cy="830997"/>
          </a:xfrm>
          <a:prstGeom prst="rect">
            <a:avLst/>
          </a:prstGeom>
          <a:noFill/>
        </p:spPr>
        <p:txBody>
          <a:bodyPr wrap="square" rtlCol="0">
            <a:spAutoFit/>
          </a:bodyPr>
          <a:lstStyle/>
          <a:p>
            <a:pPr algn="ctr">
              <a:spcAft>
                <a:spcPts val="1200"/>
              </a:spcAft>
            </a:pPr>
            <a:r>
              <a:rPr lang="en-US" sz="2400" dirty="0"/>
              <a:t>Plant genomes are broadly </a:t>
            </a:r>
            <a:r>
              <a:rPr lang="en-US" sz="2400" i="1" dirty="0"/>
              <a:t>collinear</a:t>
            </a:r>
            <a:r>
              <a:rPr lang="en-US" sz="2400" dirty="0"/>
              <a:t> meaning the same genes or ‘syntenic orthologs’ are in the same relative order in the genome. </a:t>
            </a:r>
          </a:p>
        </p:txBody>
      </p:sp>
      <p:sp>
        <p:nvSpPr>
          <p:cNvPr id="14" name="TextBox 13">
            <a:extLst>
              <a:ext uri="{FF2B5EF4-FFF2-40B4-BE49-F238E27FC236}">
                <a16:creationId xmlns:a16="http://schemas.microsoft.com/office/drawing/2014/main" id="{37928642-27FC-076B-C310-CAD93D1333C7}"/>
              </a:ext>
            </a:extLst>
          </p:cNvPr>
          <p:cNvSpPr txBox="1"/>
          <p:nvPr/>
        </p:nvSpPr>
        <p:spPr>
          <a:xfrm>
            <a:off x="2285414" y="1000337"/>
            <a:ext cx="7113512" cy="461665"/>
          </a:xfrm>
          <a:prstGeom prst="rect">
            <a:avLst/>
          </a:prstGeom>
          <a:noFill/>
        </p:spPr>
        <p:txBody>
          <a:bodyPr wrap="square">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Each of the boxes represent genes along chromosomes</a:t>
            </a:r>
          </a:p>
        </p:txBody>
      </p:sp>
    </p:spTree>
    <p:extLst>
      <p:ext uri="{BB962C8B-B14F-4D97-AF65-F5344CB8AC3E}">
        <p14:creationId xmlns:p14="http://schemas.microsoft.com/office/powerpoint/2010/main" val="1713090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Syteny</a:t>
            </a: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 in Hox genes for animal development</a:t>
            </a:r>
          </a:p>
        </p:txBody>
      </p:sp>
      <p:pic>
        <p:nvPicPr>
          <p:cNvPr id="13314" name="Picture 2" descr="undefined">
            <a:extLst>
              <a:ext uri="{FF2B5EF4-FFF2-40B4-BE49-F238E27FC236}">
                <a16:creationId xmlns:a16="http://schemas.microsoft.com/office/drawing/2014/main" id="{755115B8-DF1D-C9E5-2F21-D6429D756E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800" y="856632"/>
            <a:ext cx="9642475" cy="600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181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Microsynteny</a:t>
            </a: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 between grasses</a:t>
            </a:r>
          </a:p>
        </p:txBody>
      </p:sp>
      <p:pic>
        <p:nvPicPr>
          <p:cNvPr id="2" name="Picture 2" descr="Figure 3">
            <a:extLst>
              <a:ext uri="{FF2B5EF4-FFF2-40B4-BE49-F238E27FC236}">
                <a16:creationId xmlns:a16="http://schemas.microsoft.com/office/drawing/2014/main" id="{F1E1AD73-9850-08D1-7B3C-914C6EA6A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7913"/>
            <a:ext cx="12192000" cy="47021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a:extLst>
              <a:ext uri="{FF2B5EF4-FFF2-40B4-BE49-F238E27FC236}">
                <a16:creationId xmlns:a16="http://schemas.microsoft.com/office/drawing/2014/main" id="{25E363C3-495E-8F9A-E2E0-EAA762C7B67F}"/>
              </a:ext>
            </a:extLst>
          </p:cNvPr>
          <p:cNvSpPr>
            <a:spLocks noChangeArrowheads="1"/>
          </p:cNvSpPr>
          <p:nvPr/>
        </p:nvSpPr>
        <p:spPr bwMode="auto">
          <a:xfrm>
            <a:off x="101600" y="6027003"/>
            <a:ext cx="112966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400" b="1" dirty="0" err="1">
                <a:latin typeface="Calibri" panose="020F0502020204030204" pitchFamily="34" charset="0"/>
                <a:ea typeface="Calibri" panose="020F0502020204030204" pitchFamily="34" charset="0"/>
                <a:cs typeface="Calibri" panose="020F0502020204030204" pitchFamily="34" charset="0"/>
              </a:rPr>
              <a:t>Microsynteny</a:t>
            </a:r>
            <a:r>
              <a:rPr lang="en-US" altLang="en-US" sz="2400" dirty="0">
                <a:latin typeface="Calibri" panose="020F0502020204030204" pitchFamily="34" charset="0"/>
                <a:ea typeface="Calibri" panose="020F0502020204030204" pitchFamily="34" charset="0"/>
                <a:cs typeface="Calibri" panose="020F0502020204030204" pitchFamily="34" charset="0"/>
              </a:rPr>
              <a:t> refers to the conservation of the gene order and genomic organization in small, localized regions of chromosomes across different species</a:t>
            </a:r>
            <a:endParaRPr kumimoji="0" lang="en-US" altLang="en-US" sz="24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574882F-71B5-922E-BEC2-E2DD4E83729E}"/>
              </a:ext>
            </a:extLst>
          </p:cNvPr>
          <p:cNvSpPr txBox="1"/>
          <p:nvPr/>
        </p:nvSpPr>
        <p:spPr>
          <a:xfrm>
            <a:off x="1538514" y="1048359"/>
            <a:ext cx="2536015" cy="646331"/>
          </a:xfrm>
          <a:prstGeom prst="rect">
            <a:avLst/>
          </a:prstGeom>
          <a:noFill/>
        </p:spPr>
        <p:txBody>
          <a:bodyPr wrap="none" rtlCol="0">
            <a:spAutoFit/>
          </a:bodyPr>
          <a:lstStyle/>
          <a:p>
            <a:pPr algn="ctr"/>
            <a:r>
              <a:rPr lang="en-US" dirty="0"/>
              <a:t>Smallest grass genome </a:t>
            </a:r>
          </a:p>
          <a:p>
            <a:pPr algn="ctr"/>
            <a:r>
              <a:rPr lang="en-US" dirty="0"/>
              <a:t>(240 Mb)</a:t>
            </a:r>
          </a:p>
        </p:txBody>
      </p:sp>
      <p:cxnSp>
        <p:nvCxnSpPr>
          <p:cNvPr id="11" name="Straight Arrow Connector 10">
            <a:extLst>
              <a:ext uri="{FF2B5EF4-FFF2-40B4-BE49-F238E27FC236}">
                <a16:creationId xmlns:a16="http://schemas.microsoft.com/office/drawing/2014/main" id="{174BF8D3-B85C-8135-B592-FB9F5CF474A2}"/>
              </a:ext>
            </a:extLst>
          </p:cNvPr>
          <p:cNvCxnSpPr/>
          <p:nvPr/>
        </p:nvCxnSpPr>
        <p:spPr>
          <a:xfrm>
            <a:off x="3454399" y="1599132"/>
            <a:ext cx="798286" cy="250224"/>
          </a:xfrm>
          <a:prstGeom prst="straightConnector1">
            <a:avLst/>
          </a:prstGeom>
          <a:ln w="38100">
            <a:solidFill>
              <a:srgbClr val="FFC000"/>
            </a:solidFill>
            <a:tailEnd type="triangle"/>
          </a:ln>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DA86ADA5-5EE7-FC21-BEB6-0A28ABD34E96}"/>
              </a:ext>
            </a:extLst>
          </p:cNvPr>
          <p:cNvSpPr txBox="1"/>
          <p:nvPr/>
        </p:nvSpPr>
        <p:spPr>
          <a:xfrm>
            <a:off x="1286277" y="4737120"/>
            <a:ext cx="1929439" cy="646331"/>
          </a:xfrm>
          <a:prstGeom prst="rect">
            <a:avLst/>
          </a:prstGeom>
          <a:noFill/>
        </p:spPr>
        <p:txBody>
          <a:bodyPr wrap="none" rtlCol="0">
            <a:spAutoFit/>
          </a:bodyPr>
          <a:lstStyle/>
          <a:p>
            <a:pPr algn="ctr"/>
            <a:r>
              <a:rPr lang="en-US" dirty="0"/>
              <a:t>Sorghum genome</a:t>
            </a:r>
          </a:p>
          <a:p>
            <a:pPr algn="ctr"/>
            <a:r>
              <a:rPr lang="en-US" dirty="0"/>
              <a:t>(730 Mb)</a:t>
            </a:r>
          </a:p>
        </p:txBody>
      </p:sp>
      <p:cxnSp>
        <p:nvCxnSpPr>
          <p:cNvPr id="13" name="Straight Arrow Connector 12">
            <a:extLst>
              <a:ext uri="{FF2B5EF4-FFF2-40B4-BE49-F238E27FC236}">
                <a16:creationId xmlns:a16="http://schemas.microsoft.com/office/drawing/2014/main" id="{1ED36841-2740-D7AC-32B1-80FEBEE2AC60}"/>
              </a:ext>
            </a:extLst>
          </p:cNvPr>
          <p:cNvCxnSpPr>
            <a:cxnSpLocks/>
          </p:cNvCxnSpPr>
          <p:nvPr/>
        </p:nvCxnSpPr>
        <p:spPr>
          <a:xfrm flipH="1" flipV="1">
            <a:off x="1711840" y="3962400"/>
            <a:ext cx="469854" cy="634831"/>
          </a:xfrm>
          <a:prstGeom prst="straightConnector1">
            <a:avLst/>
          </a:prstGeom>
          <a:ln w="38100">
            <a:solidFill>
              <a:srgbClr val="FFC000"/>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582496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Macrosynteny</a:t>
            </a: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 in animals</a:t>
            </a:r>
          </a:p>
        </p:txBody>
      </p:sp>
      <p:sp>
        <p:nvSpPr>
          <p:cNvPr id="5" name="Rectangle 1">
            <a:extLst>
              <a:ext uri="{FF2B5EF4-FFF2-40B4-BE49-F238E27FC236}">
                <a16:creationId xmlns:a16="http://schemas.microsoft.com/office/drawing/2014/main" id="{25E363C3-495E-8F9A-E2E0-EAA762C7B67F}"/>
              </a:ext>
            </a:extLst>
          </p:cNvPr>
          <p:cNvSpPr>
            <a:spLocks noChangeArrowheads="1"/>
          </p:cNvSpPr>
          <p:nvPr/>
        </p:nvSpPr>
        <p:spPr bwMode="auto">
          <a:xfrm>
            <a:off x="101600" y="6027003"/>
            <a:ext cx="112966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2400" b="1" dirty="0" err="1">
                <a:latin typeface="Calibri" panose="020F0502020204030204" pitchFamily="34" charset="0"/>
                <a:ea typeface="Calibri" panose="020F0502020204030204" pitchFamily="34" charset="0"/>
                <a:cs typeface="Calibri" panose="020F0502020204030204" pitchFamily="34" charset="0"/>
              </a:rPr>
              <a:t>Macrosynteny</a:t>
            </a:r>
            <a:r>
              <a:rPr lang="en-US" sz="2400" dirty="0">
                <a:latin typeface="Calibri" panose="020F0502020204030204" pitchFamily="34" charset="0"/>
                <a:ea typeface="Calibri" panose="020F0502020204030204" pitchFamily="34" charset="0"/>
                <a:cs typeface="Calibri" panose="020F0502020204030204" pitchFamily="34" charset="0"/>
              </a:rPr>
              <a:t> refers to the conservation of large-scale chromosomal structure or gene order across species or within genomes over long evolutionary timescales</a:t>
            </a:r>
            <a:endParaRPr kumimoji="0" lang="en-US" altLang="en-US" sz="24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14338" name="Picture 2" descr="Deeply conserved synteny and the evolution of metazoan chromosomes |  Science Advances">
            <a:extLst>
              <a:ext uri="{FF2B5EF4-FFF2-40B4-BE49-F238E27FC236}">
                <a16:creationId xmlns:a16="http://schemas.microsoft.com/office/drawing/2014/main" id="{41A843AB-F08A-DE83-4304-82F8E5D48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902885"/>
            <a:ext cx="9632950" cy="519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232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Macrosynteny</a:t>
            </a: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 in plants</a:t>
            </a:r>
          </a:p>
        </p:txBody>
      </p:sp>
      <p:pic>
        <p:nvPicPr>
          <p:cNvPr id="15362" name="Picture 2">
            <a:extLst>
              <a:ext uri="{FF2B5EF4-FFF2-40B4-BE49-F238E27FC236}">
                <a16:creationId xmlns:a16="http://schemas.microsoft.com/office/drawing/2014/main" id="{1518B9B7-7997-CB0A-736B-7EA7CABDBC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278"/>
          <a:stretch/>
        </p:blipFill>
        <p:spPr bwMode="auto">
          <a:xfrm>
            <a:off x="723900" y="801444"/>
            <a:ext cx="10221646" cy="5968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18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Visualizing genomes using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macrosyntenic</a:t>
            </a: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 dot plot</a:t>
            </a:r>
          </a:p>
        </p:txBody>
      </p:sp>
      <p:pic>
        <p:nvPicPr>
          <p:cNvPr id="16386" name="Picture 2">
            <a:extLst>
              <a:ext uri="{FF2B5EF4-FFF2-40B4-BE49-F238E27FC236}">
                <a16:creationId xmlns:a16="http://schemas.microsoft.com/office/drawing/2014/main" id="{063346C5-5FB1-7575-9A7F-7F9A80DBB0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89" r="68750"/>
          <a:stretch/>
        </p:blipFill>
        <p:spPr bwMode="auto">
          <a:xfrm>
            <a:off x="142135" y="984248"/>
            <a:ext cx="5965061" cy="56717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AC945461-D894-E7B2-5F42-B4DF18E07FBE}"/>
              </a:ext>
            </a:extLst>
          </p:cNvPr>
          <p:cNvSpPr>
            <a:spLocks noChangeArrowheads="1"/>
          </p:cNvSpPr>
          <p:nvPr/>
        </p:nvSpPr>
        <p:spPr bwMode="auto">
          <a:xfrm>
            <a:off x="6521450" y="1155026"/>
            <a:ext cx="5528415" cy="5601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1200"/>
              </a:spcAft>
              <a:buClrTx/>
              <a:buSzTx/>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 typical dot plot compares two genomes against each other. One genome is plotted on </a:t>
            </a:r>
            <a:r>
              <a:rPr kumimoji="0" lang="en-US" altLang="en-US" sz="20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x-axis, and the other genome is plotted on the y-axis.</a:t>
            </a:r>
          </a:p>
          <a:p>
            <a:pPr marL="0" marR="0" lvl="0" indent="0" algn="l" defTabSz="914400" rtl="0" eaLnBrk="0" fontAlgn="base" latinLnBrk="0" hangingPunct="0">
              <a:lnSpc>
                <a:spcPct val="100000"/>
              </a:lnSpc>
              <a:spcBef>
                <a:spcPct val="0"/>
              </a:spcBef>
              <a:spcAft>
                <a:spcPts val="1200"/>
              </a:spcAft>
              <a:buClrTx/>
              <a:buSzTx/>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Each point (or "dot") on the plot represents the position of a gene or a genomic region in both species or genomic contexts being compared.</a:t>
            </a:r>
          </a:p>
          <a:p>
            <a:pPr marL="0" marR="0" lvl="0" indent="0" algn="l" defTabSz="914400" rtl="0" eaLnBrk="0" fontAlgn="base" latinLnBrk="0" hangingPunct="0">
              <a:lnSpc>
                <a:spcPct val="100000"/>
              </a:lnSpc>
              <a:spcBef>
                <a:spcPct val="0"/>
              </a:spcBef>
              <a:spcAft>
                <a:spcPts val="1200"/>
              </a:spcAft>
              <a:buClrTx/>
              <a:buSzTx/>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Syntenic regions</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(conserved blocks of genes) between the genomes appear </a:t>
            </a:r>
            <a:r>
              <a:rPr kumimoji="0" lang="en-US" altLang="en-US" sz="20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as diagonal lines or blocks of aligned dots. This indicates </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that the gene order in that region has been conserved between the two genomes.</a:t>
            </a:r>
          </a:p>
          <a:p>
            <a:pPr marL="0" marR="0" lvl="0" indent="0" algn="l" defTabSz="914400" rtl="0" eaLnBrk="0" fontAlgn="base" latinLnBrk="0" hangingPunct="0">
              <a:lnSpc>
                <a:spcPct val="100000"/>
              </a:lnSpc>
              <a:spcBef>
                <a:spcPct val="0"/>
              </a:spcBef>
              <a:spcAft>
                <a:spcPts val="1200"/>
              </a:spcAft>
              <a:buClrTx/>
              <a:buSzTx/>
              <a:tabLst/>
            </a:pP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Non-syntenic regions</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or regions with chromosomal rearrangements (such as inversions or translocations) will break the continuity of the dots or show dots in a different orientation.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1533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Visualizing genomes using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macrosyntenic</a:t>
            </a: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 dot plot</a:t>
            </a:r>
          </a:p>
        </p:txBody>
      </p:sp>
      <p:pic>
        <p:nvPicPr>
          <p:cNvPr id="19458" name="Picture 2" descr="Comparative genomics of the black raspberry V3 and woodland strawberry (Fragaria vesca) V4 genomes. (A) Macrosyntenic dot plot between the black raspberry and F. vesca genomes. Each black dot represents a syntenic region between the two genomes. The inlaid bar graph shows syntenic depth of each red raspberry and F. vesca syntenic block. (B) Chromosome-scale collinearity between black raspberry and F. vesca. Collinear regions between chromosomes Ro01 and Fvb1 and between chromosomes Ro06 and Fvb6 are highlighted in red and blue respectively and shown in more detail in (C). (C) Microsynteny of two regions showing lineage-specific expansion in Fvb1 (top comparison) and Ro06 (bottom). Genes are shown in red or blue (top and bottom, respectively), with colors indicating gene orientation (light are forward, dark are reverse). Syntenic gene pairs are connected by gray lines.">
            <a:extLst>
              <a:ext uri="{FF2B5EF4-FFF2-40B4-BE49-F238E27FC236}">
                <a16:creationId xmlns:a16="http://schemas.microsoft.com/office/drawing/2014/main" id="{765C3513-24A3-090A-169A-4CA25D229C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412" y="979244"/>
            <a:ext cx="10424916" cy="5713656"/>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Born Free Thornless Black Raspberry Plant - Premium Plant | Zone 5-8">
            <a:extLst>
              <a:ext uri="{FF2B5EF4-FFF2-40B4-BE49-F238E27FC236}">
                <a16:creationId xmlns:a16="http://schemas.microsoft.com/office/drawing/2014/main" id="{AD9AEB2C-5389-22DE-9D6D-D4644462A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72" y="1314450"/>
            <a:ext cx="14478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A2EE1B4-9E49-ACC3-6187-767909279BDF}"/>
              </a:ext>
            </a:extLst>
          </p:cNvPr>
          <p:cNvPicPr>
            <a:picLocks noChangeAspect="1"/>
          </p:cNvPicPr>
          <p:nvPr/>
        </p:nvPicPr>
        <p:blipFill>
          <a:blip r:embed="rId4"/>
          <a:srcRect r="25226" b="6638"/>
          <a:stretch/>
        </p:blipFill>
        <p:spPr>
          <a:xfrm>
            <a:off x="128672" y="4204372"/>
            <a:ext cx="1447800" cy="1447800"/>
          </a:xfrm>
          <a:prstGeom prst="rect">
            <a:avLst/>
          </a:prstGeom>
        </p:spPr>
      </p:pic>
    </p:spTree>
    <p:extLst>
      <p:ext uri="{BB962C8B-B14F-4D97-AF65-F5344CB8AC3E}">
        <p14:creationId xmlns:p14="http://schemas.microsoft.com/office/powerpoint/2010/main" val="3144538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How do we translate basic discoveries from models to crop species?</a:t>
            </a:r>
          </a:p>
        </p:txBody>
      </p:sp>
      <p:sp>
        <p:nvSpPr>
          <p:cNvPr id="2" name="Title 1">
            <a:extLst>
              <a:ext uri="{FF2B5EF4-FFF2-40B4-BE49-F238E27FC236}">
                <a16:creationId xmlns:a16="http://schemas.microsoft.com/office/drawing/2014/main" id="{836183E8-FFE2-435A-78B2-0475498930FB}"/>
              </a:ext>
            </a:extLst>
          </p:cNvPr>
          <p:cNvSpPr>
            <a:spLocks noGrp="1"/>
          </p:cNvSpPr>
          <p:nvPr>
            <p:ph type="title"/>
          </p:nvPr>
        </p:nvSpPr>
        <p:spPr>
          <a:xfrm>
            <a:off x="356082" y="6167727"/>
            <a:ext cx="2966592" cy="714824"/>
          </a:xfrm>
        </p:spPr>
        <p:txBody>
          <a:bodyPr>
            <a:normAutofit fontScale="90000"/>
          </a:bodyPr>
          <a:lstStyle/>
          <a:p>
            <a:r>
              <a:rPr lang="en-US" sz="2400" dirty="0">
                <a:latin typeface="Calibri" panose="020F0502020204030204" pitchFamily="34" charset="0"/>
                <a:ea typeface="Calibri" panose="020F0502020204030204" pitchFamily="34" charset="0"/>
                <a:cs typeface="Calibri" panose="020F0502020204030204" pitchFamily="34" charset="0"/>
              </a:rPr>
              <a:t>Basic discovery on gene function in Arabidopsis</a:t>
            </a:r>
          </a:p>
        </p:txBody>
      </p:sp>
      <p:pic>
        <p:nvPicPr>
          <p:cNvPr id="5" name="Picture 2" descr="Growing Glowing Martian Mustard - Astrobiology Magazine">
            <a:extLst>
              <a:ext uri="{FF2B5EF4-FFF2-40B4-BE49-F238E27FC236}">
                <a16:creationId xmlns:a16="http://schemas.microsoft.com/office/drawing/2014/main" id="{C44E9D3D-09A9-62BE-1E35-F3A73F50C8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87" y="801444"/>
            <a:ext cx="2628901" cy="54155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MAIZE (&lt;i&gt;Zea mays&lt;/i&gt; L) en Soria Natural">
            <a:extLst>
              <a:ext uri="{FF2B5EF4-FFF2-40B4-BE49-F238E27FC236}">
                <a16:creationId xmlns:a16="http://schemas.microsoft.com/office/drawing/2014/main" id="{161C5706-C77A-BAF0-9A4E-50C5874A3C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6042" y="1067552"/>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Pineapple | The Knowledge Server | Pineapple benefits, Pineapple health  benefits, Pineapple">
            <a:extLst>
              <a:ext uri="{FF2B5EF4-FFF2-40B4-BE49-F238E27FC236}">
                <a16:creationId xmlns:a16="http://schemas.microsoft.com/office/drawing/2014/main" id="{B38097A6-D53D-7105-0468-3AA54DC5E0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8322" y="2700394"/>
            <a:ext cx="1352550" cy="25401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What Rot! Strawberry Proteomics and the Art of Staying Fresh">
            <a:extLst>
              <a:ext uri="{FF2B5EF4-FFF2-40B4-BE49-F238E27FC236}">
                <a16:creationId xmlns:a16="http://schemas.microsoft.com/office/drawing/2014/main" id="{3D8D582B-F4A5-4214-63B5-22A4B0B577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147" r="9845"/>
          <a:stretch/>
        </p:blipFill>
        <p:spPr bwMode="auto">
          <a:xfrm>
            <a:off x="6457673" y="989769"/>
            <a:ext cx="1776412"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Mango Sorting Machine | Aweta">
            <a:extLst>
              <a:ext uri="{FF2B5EF4-FFF2-40B4-BE49-F238E27FC236}">
                <a16:creationId xmlns:a16="http://schemas.microsoft.com/office/drawing/2014/main" id="{11615CAC-2304-66C4-9273-52832BD391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1468" y="3168868"/>
            <a:ext cx="1576387" cy="15763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Organic Walnuts (Raw, No Shell) - By the Pound - Nuts.com">
            <a:extLst>
              <a:ext uri="{FF2B5EF4-FFF2-40B4-BE49-F238E27FC236}">
                <a16:creationId xmlns:a16="http://schemas.microsoft.com/office/drawing/2014/main" id="{DCB62327-EE23-682D-DD40-6909F4243F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0164" y="3845504"/>
            <a:ext cx="2201899" cy="146526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2B63CC8C-B8C9-6B26-8302-D883287680FC}"/>
              </a:ext>
            </a:extLst>
          </p:cNvPr>
          <p:cNvCxnSpPr>
            <a:cxnSpLocks/>
          </p:cNvCxnSpPr>
          <p:nvPr/>
        </p:nvCxnSpPr>
        <p:spPr>
          <a:xfrm flipV="1">
            <a:off x="3565975" y="1665364"/>
            <a:ext cx="1695155" cy="1545313"/>
          </a:xfrm>
          <a:prstGeom prst="straightConnector1">
            <a:avLst/>
          </a:prstGeom>
          <a:ln w="127000">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ACA3573B-1C08-E323-F3B8-7B604FF2A397}"/>
              </a:ext>
            </a:extLst>
          </p:cNvPr>
          <p:cNvCxnSpPr>
            <a:cxnSpLocks/>
          </p:cNvCxnSpPr>
          <p:nvPr/>
        </p:nvCxnSpPr>
        <p:spPr>
          <a:xfrm flipV="1">
            <a:off x="3718375" y="3363077"/>
            <a:ext cx="1834368" cy="1"/>
          </a:xfrm>
          <a:prstGeom prst="straightConnector1">
            <a:avLst/>
          </a:prstGeom>
          <a:ln w="1270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ED18956-0516-277B-C050-0F5A17299E10}"/>
              </a:ext>
            </a:extLst>
          </p:cNvPr>
          <p:cNvCxnSpPr>
            <a:cxnSpLocks/>
          </p:cNvCxnSpPr>
          <p:nvPr/>
        </p:nvCxnSpPr>
        <p:spPr>
          <a:xfrm>
            <a:off x="3565974" y="3613894"/>
            <a:ext cx="1986769" cy="1131361"/>
          </a:xfrm>
          <a:prstGeom prst="straightConnector1">
            <a:avLst/>
          </a:prstGeom>
          <a:ln w="1270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1636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Phylogenetics: establishing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orthology</a:t>
            </a:r>
            <a:endPar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20482" name="Picture 2" descr="undefined">
            <a:extLst>
              <a:ext uri="{FF2B5EF4-FFF2-40B4-BE49-F238E27FC236}">
                <a16:creationId xmlns:a16="http://schemas.microsoft.com/office/drawing/2014/main" id="{11131572-DED8-4AB8-A410-A45352FE15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26" r="7942"/>
          <a:stretch/>
        </p:blipFill>
        <p:spPr bwMode="auto">
          <a:xfrm>
            <a:off x="0" y="721575"/>
            <a:ext cx="8559800" cy="61364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AC2205A-9E5B-B474-F2DF-7ACD0DD46701}"/>
              </a:ext>
            </a:extLst>
          </p:cNvPr>
          <p:cNvSpPr txBox="1"/>
          <p:nvPr/>
        </p:nvSpPr>
        <p:spPr>
          <a:xfrm>
            <a:off x="8924161" y="1245785"/>
            <a:ext cx="3175000" cy="4708981"/>
          </a:xfrm>
          <a:prstGeom prst="rect">
            <a:avLst/>
          </a:prstGeom>
          <a:noFill/>
        </p:spPr>
        <p:txBody>
          <a:bodyPr wrap="square">
            <a:spAutoFit/>
          </a:bodyPr>
          <a:lstStyle/>
          <a:p>
            <a:pPr>
              <a:spcAft>
                <a:spcPts val="1200"/>
              </a:spcAft>
            </a:pPr>
            <a:r>
              <a:rPr lang="en-US" b="1" dirty="0"/>
              <a:t>Paralogs</a:t>
            </a:r>
            <a:r>
              <a:rPr lang="en-US" dirty="0"/>
              <a:t> and </a:t>
            </a:r>
            <a:r>
              <a:rPr lang="en-US" b="1" dirty="0"/>
              <a:t>orthologs</a:t>
            </a:r>
            <a:r>
              <a:rPr lang="en-US" dirty="0"/>
              <a:t> are two types of homologous genes that arise from different evolutionary processes.</a:t>
            </a:r>
          </a:p>
          <a:p>
            <a:pPr>
              <a:spcAft>
                <a:spcPts val="1200"/>
              </a:spcAft>
            </a:pPr>
            <a:r>
              <a:rPr lang="en-US" b="1" dirty="0"/>
              <a:t>Orthologs</a:t>
            </a:r>
            <a:r>
              <a:rPr lang="en-US" dirty="0"/>
              <a:t> are genes in different species that originated from a single ancestral gene through a speciation event.</a:t>
            </a:r>
          </a:p>
          <a:p>
            <a:pPr>
              <a:spcAft>
                <a:spcPts val="1200"/>
              </a:spcAft>
            </a:pPr>
            <a:r>
              <a:rPr lang="en-US" b="1" dirty="0"/>
              <a:t>Paralogs</a:t>
            </a:r>
            <a:r>
              <a:rPr lang="en-US" dirty="0"/>
              <a:t> are genes that arise through gene duplication within the same genome. </a:t>
            </a:r>
          </a:p>
          <a:p>
            <a:pPr>
              <a:spcAft>
                <a:spcPts val="1200"/>
              </a:spcAft>
            </a:pPr>
            <a:r>
              <a:rPr lang="en-US" dirty="0"/>
              <a:t>Recently duplicated genes in a single species are usually paralogs. </a:t>
            </a:r>
          </a:p>
        </p:txBody>
      </p:sp>
    </p:spTree>
    <p:extLst>
      <p:ext uri="{BB962C8B-B14F-4D97-AF65-F5344CB8AC3E}">
        <p14:creationId xmlns:p14="http://schemas.microsoft.com/office/powerpoint/2010/main" val="2019629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Reading evolutionary trees</a:t>
            </a:r>
          </a:p>
        </p:txBody>
      </p:sp>
      <p:pic>
        <p:nvPicPr>
          <p:cNvPr id="17410" name="Picture 2" descr="Image">
            <a:extLst>
              <a:ext uri="{FF2B5EF4-FFF2-40B4-BE49-F238E27FC236}">
                <a16:creationId xmlns:a16="http://schemas.microsoft.com/office/drawing/2014/main" id="{6F7F5697-F80B-0C68-2191-F5F9364574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9" y="829236"/>
            <a:ext cx="8944062" cy="60287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2ABF254-574D-B0A1-0383-52E3B868679C}"/>
              </a:ext>
            </a:extLst>
          </p:cNvPr>
          <p:cNvPicPr>
            <a:picLocks noChangeAspect="1"/>
          </p:cNvPicPr>
          <p:nvPr/>
        </p:nvPicPr>
        <p:blipFill>
          <a:blip r:embed="rId3"/>
          <a:stretch>
            <a:fillRect/>
          </a:stretch>
        </p:blipFill>
        <p:spPr>
          <a:xfrm>
            <a:off x="7021509" y="6028764"/>
            <a:ext cx="1820279" cy="592139"/>
          </a:xfrm>
          <a:prstGeom prst="rect">
            <a:avLst/>
          </a:prstGeom>
        </p:spPr>
      </p:pic>
      <p:sp>
        <p:nvSpPr>
          <p:cNvPr id="5" name="TextBox 4">
            <a:extLst>
              <a:ext uri="{FF2B5EF4-FFF2-40B4-BE49-F238E27FC236}">
                <a16:creationId xmlns:a16="http://schemas.microsoft.com/office/drawing/2014/main" id="{34955553-DDE6-8CAC-D90F-B79DEA75CE3D}"/>
              </a:ext>
            </a:extLst>
          </p:cNvPr>
          <p:cNvSpPr txBox="1"/>
          <p:nvPr/>
        </p:nvSpPr>
        <p:spPr>
          <a:xfrm>
            <a:off x="9429750" y="2681754"/>
            <a:ext cx="2444750" cy="1938992"/>
          </a:xfrm>
          <a:prstGeom prst="rect">
            <a:avLst/>
          </a:prstGeom>
          <a:noFill/>
        </p:spPr>
        <p:txBody>
          <a:bodyPr wrap="square">
            <a:spAutoFit/>
          </a:bodyPr>
          <a:lstStyle/>
          <a:p>
            <a:pPr algn="ctr"/>
            <a:r>
              <a:rPr kumimoji="0" lang="en-US" altLang="en-US" sz="24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Which evolved form (</a:t>
            </a:r>
            <a:r>
              <a:rPr lang="en-US" sz="2400" b="1" i="0" dirty="0" err="1">
                <a:solidFill>
                  <a:srgbClr val="202122"/>
                </a:solidFill>
                <a:effectLst/>
                <a:latin typeface="Arial" panose="020B0604020202020204" pitchFamily="34" charset="0"/>
              </a:rPr>
              <a:t>Eeveelutions</a:t>
            </a:r>
            <a:r>
              <a:rPr lang="en-US" sz="2400" b="1" i="0" dirty="0">
                <a:solidFill>
                  <a:srgbClr val="202122"/>
                </a:solidFill>
                <a:effectLst/>
                <a:latin typeface="Arial" panose="020B0604020202020204" pitchFamily="34" charset="0"/>
              </a:rPr>
              <a:t>)</a:t>
            </a:r>
            <a:r>
              <a:rPr kumimoji="0" lang="en-US" altLang="en-US" sz="24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is Eevee most closely related to? </a:t>
            </a:r>
            <a:endParaRPr lang="en-US" sz="2400" dirty="0"/>
          </a:p>
        </p:txBody>
      </p:sp>
    </p:spTree>
    <p:extLst>
      <p:ext uri="{BB962C8B-B14F-4D97-AF65-F5344CB8AC3E}">
        <p14:creationId xmlns:p14="http://schemas.microsoft.com/office/powerpoint/2010/main" val="1417511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Reading evolutionary trees</a:t>
            </a:r>
          </a:p>
        </p:txBody>
      </p:sp>
      <p:pic>
        <p:nvPicPr>
          <p:cNvPr id="17412" name="Picture 4" descr="Image">
            <a:extLst>
              <a:ext uri="{FF2B5EF4-FFF2-40B4-BE49-F238E27FC236}">
                <a16:creationId xmlns:a16="http://schemas.microsoft.com/office/drawing/2014/main" id="{B82EBF40-84FE-C100-BCB8-3850354AB9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5094"/>
            <a:ext cx="10169442" cy="60529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194F9B9-FD2F-2E14-80D0-44776A035F95}"/>
              </a:ext>
            </a:extLst>
          </p:cNvPr>
          <p:cNvPicPr>
            <a:picLocks noChangeAspect="1"/>
          </p:cNvPicPr>
          <p:nvPr/>
        </p:nvPicPr>
        <p:blipFill>
          <a:blip r:embed="rId3"/>
          <a:stretch>
            <a:fillRect/>
          </a:stretch>
        </p:blipFill>
        <p:spPr>
          <a:xfrm>
            <a:off x="8094659" y="5974165"/>
            <a:ext cx="1820279" cy="592139"/>
          </a:xfrm>
          <a:prstGeom prst="rect">
            <a:avLst/>
          </a:prstGeom>
        </p:spPr>
      </p:pic>
    </p:spTree>
    <p:extLst>
      <p:ext uri="{BB962C8B-B14F-4D97-AF65-F5344CB8AC3E}">
        <p14:creationId xmlns:p14="http://schemas.microsoft.com/office/powerpoint/2010/main" val="1036086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800" dirty="0">
                <a:solidFill>
                  <a:schemeClr val="bg1"/>
                </a:solidFill>
                <a:latin typeface="Montserrat" panose="00000500000000000000" pitchFamily="2" charset="0"/>
                <a:ea typeface="宋体" panose="02010600030101010101" pitchFamily="2" charset="-122"/>
                <a:cs typeface="Tahoma" panose="020B0604030504040204" pitchFamily="34" charset="0"/>
              </a:rPr>
              <a:t>Plant Gene Families</a:t>
            </a:r>
          </a:p>
        </p:txBody>
      </p:sp>
      <p:sp>
        <p:nvSpPr>
          <p:cNvPr id="10" name="TextBox 9">
            <a:extLst>
              <a:ext uri="{FF2B5EF4-FFF2-40B4-BE49-F238E27FC236}">
                <a16:creationId xmlns:a16="http://schemas.microsoft.com/office/drawing/2014/main" id="{D5978539-8251-0A5A-0588-A168FD90E709}"/>
              </a:ext>
            </a:extLst>
          </p:cNvPr>
          <p:cNvSpPr txBox="1"/>
          <p:nvPr/>
        </p:nvSpPr>
        <p:spPr>
          <a:xfrm>
            <a:off x="40535" y="1060440"/>
            <a:ext cx="6066661" cy="2092881"/>
          </a:xfrm>
          <a:prstGeom prst="rect">
            <a:avLst/>
          </a:prstGeom>
          <a:noFill/>
        </p:spPr>
        <p:txBody>
          <a:bodyPr wrap="square">
            <a:spAutoFit/>
          </a:bodyPr>
          <a:lstStyle/>
          <a:p>
            <a:pPr algn="ctr">
              <a:spcAft>
                <a:spcPts val="1200"/>
              </a:spcAft>
            </a:pPr>
            <a:r>
              <a:rPr lang="en-US" sz="2400" kern="0" dirty="0">
                <a:latin typeface="Calibri" panose="020F0502020204030204" pitchFamily="34" charset="0"/>
                <a:ea typeface="Calibri" panose="020F0502020204030204" pitchFamily="34" charset="0"/>
              </a:rPr>
              <a:t>Most plant genes are found in gene families, groups with similar function and a shared common ancestor</a:t>
            </a:r>
          </a:p>
          <a:p>
            <a:pPr algn="ctr">
              <a:spcAft>
                <a:spcPts val="1200"/>
              </a:spcAft>
            </a:pPr>
            <a:r>
              <a:rPr lang="en-US" sz="2400" kern="0" dirty="0">
                <a:latin typeface="Calibri" panose="020F0502020204030204" pitchFamily="34" charset="0"/>
                <a:ea typeface="Calibri" panose="020F0502020204030204" pitchFamily="34" charset="0"/>
              </a:rPr>
              <a:t>Plant genes duplicate rapidly, through tandem, segmental, or whole genome duplications</a:t>
            </a:r>
            <a:endParaRPr lang="en-US" sz="2400" dirty="0"/>
          </a:p>
        </p:txBody>
      </p:sp>
      <p:pic>
        <p:nvPicPr>
          <p:cNvPr id="3" name="Picture 2">
            <a:extLst>
              <a:ext uri="{FF2B5EF4-FFF2-40B4-BE49-F238E27FC236}">
                <a16:creationId xmlns:a16="http://schemas.microsoft.com/office/drawing/2014/main" id="{5ABBD88C-5A43-CFE5-3FBA-F35531D4BDED}"/>
              </a:ext>
            </a:extLst>
          </p:cNvPr>
          <p:cNvPicPr>
            <a:picLocks noChangeAspect="1"/>
          </p:cNvPicPr>
          <p:nvPr/>
        </p:nvPicPr>
        <p:blipFill>
          <a:blip r:embed="rId2"/>
          <a:stretch>
            <a:fillRect/>
          </a:stretch>
        </p:blipFill>
        <p:spPr>
          <a:xfrm>
            <a:off x="6289035" y="968199"/>
            <a:ext cx="5896018" cy="5276889"/>
          </a:xfrm>
          <a:prstGeom prst="rect">
            <a:avLst/>
          </a:prstGeom>
        </p:spPr>
      </p:pic>
      <p:sp>
        <p:nvSpPr>
          <p:cNvPr id="5" name="TextBox 4">
            <a:extLst>
              <a:ext uri="{FF2B5EF4-FFF2-40B4-BE49-F238E27FC236}">
                <a16:creationId xmlns:a16="http://schemas.microsoft.com/office/drawing/2014/main" id="{3CC8F0C5-553E-872E-AC46-EE41AC5777A9}"/>
              </a:ext>
            </a:extLst>
          </p:cNvPr>
          <p:cNvSpPr txBox="1"/>
          <p:nvPr/>
        </p:nvSpPr>
        <p:spPr>
          <a:xfrm>
            <a:off x="131970" y="3441680"/>
            <a:ext cx="6157065" cy="3416320"/>
          </a:xfrm>
          <a:prstGeom prst="rect">
            <a:avLst/>
          </a:prstGeom>
          <a:noFill/>
        </p:spPr>
        <p:txBody>
          <a:bodyPr wrap="square">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NBS-LRR Genes </a:t>
            </a:r>
            <a:r>
              <a:rPr lang="en-US" sz="2400" dirty="0">
                <a:latin typeface="Calibri" panose="020F0502020204030204" pitchFamily="34" charset="0"/>
                <a:ea typeface="Calibri" panose="020F0502020204030204" pitchFamily="34" charset="0"/>
                <a:cs typeface="Calibri" panose="020F0502020204030204" pitchFamily="34" charset="0"/>
              </a:rPr>
              <a:t>(Nucleotide-binding site-leucine-rich repeat). Involved in disease resistance ~</a:t>
            </a:r>
            <a:r>
              <a:rPr lang="en-US" sz="2400" b="1" dirty="0">
                <a:latin typeface="Calibri" panose="020F0502020204030204" pitchFamily="34" charset="0"/>
                <a:ea typeface="Calibri" panose="020F0502020204030204" pitchFamily="34" charset="0"/>
                <a:cs typeface="Calibri" panose="020F0502020204030204" pitchFamily="34" charset="0"/>
              </a:rPr>
              <a:t>100-2,000 genes</a:t>
            </a:r>
          </a:p>
          <a:p>
            <a:r>
              <a:rPr lang="en-US" sz="2400" b="1" dirty="0"/>
              <a:t>MYB transcription factors </a:t>
            </a:r>
            <a:r>
              <a:rPr lang="en-US" sz="2400" dirty="0"/>
              <a:t>regulate secondary metabolism, cell differentiation, stress responses. </a:t>
            </a:r>
            <a:r>
              <a:rPr lang="en-US" sz="2400" b="1" dirty="0"/>
              <a:t>~150-500 genes</a:t>
            </a:r>
          </a:p>
          <a:p>
            <a:r>
              <a:rPr lang="en-US" sz="2400" b="1" dirty="0">
                <a:latin typeface="Calibri" panose="020F0502020204030204" pitchFamily="34" charset="0"/>
                <a:ea typeface="Calibri" panose="020F0502020204030204" pitchFamily="34" charset="0"/>
                <a:cs typeface="Calibri" panose="020F0502020204030204" pitchFamily="34" charset="0"/>
              </a:rPr>
              <a:t>Cytochrome P450s </a:t>
            </a:r>
            <a:r>
              <a:rPr lang="en-US" sz="2400" dirty="0">
                <a:latin typeface="Calibri" panose="020F0502020204030204" pitchFamily="34" charset="0"/>
                <a:ea typeface="Calibri" panose="020F0502020204030204" pitchFamily="34" charset="0"/>
                <a:cs typeface="Calibri" panose="020F0502020204030204" pitchFamily="34" charset="0"/>
              </a:rPr>
              <a:t>involved in the </a:t>
            </a:r>
            <a:r>
              <a:rPr lang="en-US" sz="2400" dirty="0"/>
              <a:t>synthesis of secondary metabolites and detoxification </a:t>
            </a:r>
            <a:r>
              <a:rPr lang="en-US" sz="2400" b="1" dirty="0"/>
              <a:t>~250-2,000 genes </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6706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Establishing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orthology</a:t>
            </a: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 between species: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Orthofinder</a:t>
            </a:r>
            <a:endPar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3074" name="Picture 2">
            <a:extLst>
              <a:ext uri="{FF2B5EF4-FFF2-40B4-BE49-F238E27FC236}">
                <a16:creationId xmlns:a16="http://schemas.microsoft.com/office/drawing/2014/main" id="{CC0D71D8-E371-377F-2EAA-44786DFB2A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0833"/>
          <a:stretch/>
        </p:blipFill>
        <p:spPr bwMode="auto">
          <a:xfrm>
            <a:off x="0" y="1552575"/>
            <a:ext cx="2336800" cy="3752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D278A305-BB6B-41B3-FF3B-FEC3CDCFF6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4787"/>
          <a:stretch/>
        </p:blipFill>
        <p:spPr bwMode="auto">
          <a:xfrm>
            <a:off x="-6947" y="1552575"/>
            <a:ext cx="5512397" cy="37528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88D4B413-ED0C-8E45-FADA-620CACAE5D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328" r="40464"/>
          <a:stretch/>
        </p:blipFill>
        <p:spPr bwMode="auto">
          <a:xfrm>
            <a:off x="5397499" y="1552575"/>
            <a:ext cx="1854201" cy="37528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0DE50B1E-A073-57A7-6064-23F4FE110B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901"/>
          <a:stretch/>
        </p:blipFill>
        <p:spPr bwMode="auto">
          <a:xfrm>
            <a:off x="6686551" y="1552575"/>
            <a:ext cx="5498501"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62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Establishing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orthology</a:t>
            </a: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 between species: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Orthofinder</a:t>
            </a:r>
            <a:endPar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Picture 2">
            <a:extLst>
              <a:ext uri="{FF2B5EF4-FFF2-40B4-BE49-F238E27FC236}">
                <a16:creationId xmlns:a16="http://schemas.microsoft.com/office/drawing/2014/main" id="{678BD159-7904-DFD7-7FE7-F3227FDDA8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056" y="1114866"/>
            <a:ext cx="8622193" cy="5533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E5EF6A-3EB6-887A-3EC8-D3E2A6E054F7}"/>
              </a:ext>
            </a:extLst>
          </p:cNvPr>
          <p:cNvSpPr txBox="1"/>
          <p:nvPr/>
        </p:nvSpPr>
        <p:spPr>
          <a:xfrm>
            <a:off x="29339" y="1162040"/>
            <a:ext cx="3152011" cy="4678204"/>
          </a:xfrm>
          <a:prstGeom prst="rect">
            <a:avLst/>
          </a:prstGeom>
          <a:noFill/>
        </p:spPr>
        <p:txBody>
          <a:bodyPr wrap="square">
            <a:spAutoFit/>
          </a:bodyPr>
          <a:lstStyle/>
          <a:p>
            <a:pPr algn="ctr">
              <a:spcAft>
                <a:spcPts val="1200"/>
              </a:spcAft>
            </a:pPr>
            <a:r>
              <a:rPr lang="en-US" sz="2400" kern="0" dirty="0">
                <a:latin typeface="Calibri" panose="020F0502020204030204" pitchFamily="34" charset="0"/>
                <a:ea typeface="Calibri" panose="020F0502020204030204" pitchFamily="34" charset="0"/>
              </a:rPr>
              <a:t>Most genes are deeply conserved across the green lineage with ancestral origin hundreds of millions to billions of years old. </a:t>
            </a:r>
          </a:p>
          <a:p>
            <a:pPr algn="ctr">
              <a:spcAft>
                <a:spcPts val="1200"/>
              </a:spcAft>
            </a:pPr>
            <a:r>
              <a:rPr lang="en-US" sz="2400" kern="0" dirty="0">
                <a:latin typeface="Calibri" panose="020F0502020204030204" pitchFamily="34" charset="0"/>
                <a:ea typeface="Calibri" panose="020F0502020204030204" pitchFamily="34" charset="0"/>
              </a:rPr>
              <a:t>~8,800 conserved genes (gene families) within the green lineage, ~10,000 in flowering plants (angiosperms)</a:t>
            </a:r>
            <a:endParaRPr lang="en-US" sz="2400" dirty="0"/>
          </a:p>
        </p:txBody>
      </p:sp>
    </p:spTree>
    <p:extLst>
      <p:ext uri="{BB962C8B-B14F-4D97-AF65-F5344CB8AC3E}">
        <p14:creationId xmlns:p14="http://schemas.microsoft.com/office/powerpoint/2010/main" val="215373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Gene duplications drive evolutionary innovations</a:t>
            </a:r>
          </a:p>
        </p:txBody>
      </p:sp>
      <p:pic>
        <p:nvPicPr>
          <p:cNvPr id="22530" name="Picture 2">
            <a:extLst>
              <a:ext uri="{FF2B5EF4-FFF2-40B4-BE49-F238E27FC236}">
                <a16:creationId xmlns:a16="http://schemas.microsoft.com/office/drawing/2014/main" id="{F5886F5E-A794-40ED-A612-0BE35D3C88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888" y="1128713"/>
            <a:ext cx="8850312" cy="5282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903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Looking forward</a:t>
            </a:r>
          </a:p>
        </p:txBody>
      </p:sp>
      <p:pic>
        <p:nvPicPr>
          <p:cNvPr id="3" name="Picture 2">
            <a:extLst>
              <a:ext uri="{FF2B5EF4-FFF2-40B4-BE49-F238E27FC236}">
                <a16:creationId xmlns:a16="http://schemas.microsoft.com/office/drawing/2014/main" id="{B0EB2D78-5611-80D6-4CD9-5A6E10E6423F}"/>
              </a:ext>
            </a:extLst>
          </p:cNvPr>
          <p:cNvPicPr>
            <a:picLocks noChangeAspect="1"/>
          </p:cNvPicPr>
          <p:nvPr/>
        </p:nvPicPr>
        <p:blipFill>
          <a:blip r:embed="rId2"/>
          <a:srcRect b="66441"/>
          <a:stretch/>
        </p:blipFill>
        <p:spPr>
          <a:xfrm>
            <a:off x="566770" y="1895254"/>
            <a:ext cx="11058460" cy="1944728"/>
          </a:xfrm>
          <a:prstGeom prst="rect">
            <a:avLst/>
          </a:prstGeom>
        </p:spPr>
      </p:pic>
      <p:pic>
        <p:nvPicPr>
          <p:cNvPr id="5" name="Picture 4">
            <a:extLst>
              <a:ext uri="{FF2B5EF4-FFF2-40B4-BE49-F238E27FC236}">
                <a16:creationId xmlns:a16="http://schemas.microsoft.com/office/drawing/2014/main" id="{A85F66D6-203F-A6C4-847F-3F4B46962C85}"/>
              </a:ext>
            </a:extLst>
          </p:cNvPr>
          <p:cNvPicPr>
            <a:picLocks noChangeAspect="1"/>
          </p:cNvPicPr>
          <p:nvPr/>
        </p:nvPicPr>
        <p:blipFill>
          <a:blip r:embed="rId2"/>
          <a:srcRect t="67887"/>
          <a:stretch/>
        </p:blipFill>
        <p:spPr>
          <a:xfrm>
            <a:off x="566770" y="3839982"/>
            <a:ext cx="11058460" cy="1860946"/>
          </a:xfrm>
          <a:prstGeom prst="rect">
            <a:avLst/>
          </a:prstGeom>
        </p:spPr>
      </p:pic>
    </p:spTree>
    <p:extLst>
      <p:ext uri="{BB962C8B-B14F-4D97-AF65-F5344CB8AC3E}">
        <p14:creationId xmlns:p14="http://schemas.microsoft.com/office/powerpoint/2010/main" val="2432329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Polyploidy</a:t>
            </a:r>
          </a:p>
        </p:txBody>
      </p:sp>
      <p:pic>
        <p:nvPicPr>
          <p:cNvPr id="5122" name="Picture 2" descr="undefined">
            <a:extLst>
              <a:ext uri="{FF2B5EF4-FFF2-40B4-BE49-F238E27FC236}">
                <a16:creationId xmlns:a16="http://schemas.microsoft.com/office/drawing/2014/main" id="{2BF44375-9E59-9C91-EDA3-B46345159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7125" y="1171941"/>
            <a:ext cx="4999998" cy="563821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undefined">
            <a:extLst>
              <a:ext uri="{FF2B5EF4-FFF2-40B4-BE49-F238E27FC236}">
                <a16:creationId xmlns:a16="http://schemas.microsoft.com/office/drawing/2014/main" id="{4BE97D3A-290B-2E2A-FEE6-B0D234C15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28" y="3003697"/>
            <a:ext cx="6344094" cy="38064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B2312BB-932D-AB4E-851D-C9D9FD217A07}"/>
              </a:ext>
            </a:extLst>
          </p:cNvPr>
          <p:cNvSpPr txBox="1"/>
          <p:nvPr/>
        </p:nvSpPr>
        <p:spPr>
          <a:xfrm>
            <a:off x="413200" y="1644327"/>
            <a:ext cx="5620750" cy="1200329"/>
          </a:xfrm>
          <a:prstGeom prst="rect">
            <a:avLst/>
          </a:prstGeom>
          <a:noFill/>
        </p:spPr>
        <p:txBody>
          <a:bodyPr wrap="square" rtlCol="0">
            <a:spAutoFit/>
          </a:bodyPr>
          <a:lstStyle/>
          <a:p>
            <a:pPr algn="ctr"/>
            <a:r>
              <a:rPr lang="en-US" sz="2400" dirty="0">
                <a:latin typeface="Calibri" panose="020F0502020204030204" pitchFamily="34" charset="0"/>
                <a:ea typeface="Calibri" panose="020F0502020204030204" pitchFamily="34" charset="0"/>
                <a:cs typeface="Calibri" panose="020F0502020204030204" pitchFamily="34" charset="0"/>
              </a:rPr>
              <a:t>Polyploidy typically occurs via meiotic or mitotic failures and the fusion of unreduced gametes </a:t>
            </a:r>
          </a:p>
        </p:txBody>
      </p:sp>
    </p:spTree>
    <p:extLst>
      <p:ext uri="{BB962C8B-B14F-4D97-AF65-F5344CB8AC3E}">
        <p14:creationId xmlns:p14="http://schemas.microsoft.com/office/powerpoint/2010/main" val="165756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Allo</a:t>
            </a: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 vs auto polyploidy </a:t>
            </a:r>
          </a:p>
        </p:txBody>
      </p:sp>
      <p:pic>
        <p:nvPicPr>
          <p:cNvPr id="6146" name="Picture 2" descr="Mutation I">
            <a:extLst>
              <a:ext uri="{FF2B5EF4-FFF2-40B4-BE49-F238E27FC236}">
                <a16:creationId xmlns:a16="http://schemas.microsoft.com/office/drawing/2014/main" id="{C3310535-E55A-9CBA-CE40-CFCECB9EFF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877" y="999751"/>
            <a:ext cx="11145016" cy="57568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utation I">
            <a:extLst>
              <a:ext uri="{FF2B5EF4-FFF2-40B4-BE49-F238E27FC236}">
                <a16:creationId xmlns:a16="http://schemas.microsoft.com/office/drawing/2014/main" id="{8BFAA701-DCB0-57C3-00EC-586DE40634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1" r="41311"/>
          <a:stretch/>
        </p:blipFill>
        <p:spPr bwMode="auto">
          <a:xfrm>
            <a:off x="463551" y="1050551"/>
            <a:ext cx="6407149" cy="575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47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Many crops are complex polyploids</a:t>
            </a:r>
          </a:p>
        </p:txBody>
      </p:sp>
      <p:pic>
        <p:nvPicPr>
          <p:cNvPr id="7170" name="Picture 2" descr="Examples of some important polyploid crop plants">
            <a:extLst>
              <a:ext uri="{FF2B5EF4-FFF2-40B4-BE49-F238E27FC236}">
                <a16:creationId xmlns:a16="http://schemas.microsoft.com/office/drawing/2014/main" id="{42ABDB02-796E-2FA5-0473-29EF284EA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9" y="965320"/>
            <a:ext cx="5287187" cy="579123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olyploidy – or how do we get seedless fruit? – Sustainable, Secure Food  Blog">
            <a:extLst>
              <a:ext uri="{FF2B5EF4-FFF2-40B4-BE49-F238E27FC236}">
                <a16:creationId xmlns:a16="http://schemas.microsoft.com/office/drawing/2014/main" id="{6DC563F8-466B-9272-9692-B4E1FE934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3928" y="2758182"/>
            <a:ext cx="3998377" cy="39983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EEB896-DEB3-47F4-508E-0B1E87487494}"/>
              </a:ext>
            </a:extLst>
          </p:cNvPr>
          <p:cNvSpPr txBox="1"/>
          <p:nvPr/>
        </p:nvSpPr>
        <p:spPr>
          <a:xfrm>
            <a:off x="5451844" y="1292984"/>
            <a:ext cx="6129670" cy="1354217"/>
          </a:xfrm>
          <a:prstGeom prst="rect">
            <a:avLst/>
          </a:prstGeom>
          <a:noFill/>
        </p:spPr>
        <p:txBody>
          <a:bodyPr wrap="square">
            <a:spAutoFit/>
          </a:bodyPr>
          <a:lstStyle/>
          <a:p>
            <a:pPr>
              <a:spcAft>
                <a:spcPts val="1200"/>
              </a:spcAft>
            </a:pPr>
            <a:r>
              <a:rPr lang="en-US" dirty="0"/>
              <a:t>Many wild and crop plants are polyploid, ranging from triploid (3x) to </a:t>
            </a:r>
            <a:r>
              <a:rPr lang="en-US" dirty="0" err="1"/>
              <a:t>dodecaploid</a:t>
            </a:r>
            <a:r>
              <a:rPr lang="en-US" dirty="0"/>
              <a:t> (12x) or higher) </a:t>
            </a:r>
          </a:p>
          <a:p>
            <a:pPr>
              <a:spcAft>
                <a:spcPts val="1200"/>
              </a:spcAft>
            </a:pPr>
            <a:r>
              <a:rPr lang="en-US" dirty="0"/>
              <a:t>Adder's-tongue fern is probably the most polyploid plant, with estimates of 126x ploidy. </a:t>
            </a:r>
          </a:p>
        </p:txBody>
      </p:sp>
    </p:spTree>
    <p:extLst>
      <p:ext uri="{BB962C8B-B14F-4D97-AF65-F5344CB8AC3E}">
        <p14:creationId xmlns:p14="http://schemas.microsoft.com/office/powerpoint/2010/main" val="1891394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What software do we use for genome annotation? </a:t>
            </a:r>
          </a:p>
        </p:txBody>
      </p:sp>
      <p:sp>
        <p:nvSpPr>
          <p:cNvPr id="9" name="TextBox 8">
            <a:extLst>
              <a:ext uri="{FF2B5EF4-FFF2-40B4-BE49-F238E27FC236}">
                <a16:creationId xmlns:a16="http://schemas.microsoft.com/office/drawing/2014/main" id="{B555A6D7-BDA7-456F-73E2-E93D2024D7FC}"/>
              </a:ext>
            </a:extLst>
          </p:cNvPr>
          <p:cNvSpPr txBox="1"/>
          <p:nvPr/>
        </p:nvSpPr>
        <p:spPr>
          <a:xfrm>
            <a:off x="-216" y="902885"/>
            <a:ext cx="11950069" cy="461665"/>
          </a:xfrm>
          <a:prstGeom prst="rect">
            <a:avLst/>
          </a:prstGeom>
          <a:noFill/>
        </p:spPr>
        <p:txBody>
          <a:bodyPr wrap="squar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Cultivated strawberry is an </a:t>
            </a:r>
            <a:r>
              <a:rPr lang="en-US" sz="2400" dirty="0" err="1">
                <a:latin typeface="Calibri" panose="020F0502020204030204" pitchFamily="34" charset="0"/>
                <a:ea typeface="Calibri" panose="020F0502020204030204" pitchFamily="34" charset="0"/>
                <a:cs typeface="Calibri" panose="020F0502020204030204" pitchFamily="34" charset="0"/>
              </a:rPr>
              <a:t>allooctoploid</a:t>
            </a:r>
            <a:r>
              <a:rPr lang="en-US" sz="2400" dirty="0">
                <a:latin typeface="Calibri" panose="020F0502020204030204" pitchFamily="34" charset="0"/>
                <a:ea typeface="Calibri" panose="020F0502020204030204" pitchFamily="34" charset="0"/>
                <a:cs typeface="Calibri" panose="020F0502020204030204" pitchFamily="34" charset="0"/>
              </a:rPr>
              <a:t>  (8x), with likely 4 diploid progenitors </a:t>
            </a:r>
          </a:p>
        </p:txBody>
      </p:sp>
      <p:pic>
        <p:nvPicPr>
          <p:cNvPr id="8194" name="Picture 2" descr="Fig. 1">
            <a:extLst>
              <a:ext uri="{FF2B5EF4-FFF2-40B4-BE49-F238E27FC236}">
                <a16:creationId xmlns:a16="http://schemas.microsoft.com/office/drawing/2014/main" id="{DEA887A6-D9C2-298D-D376-8F2A064F8A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625" t="74729"/>
          <a:stretch/>
        </p:blipFill>
        <p:spPr bwMode="auto">
          <a:xfrm>
            <a:off x="132906" y="1574840"/>
            <a:ext cx="8718698" cy="52725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E5D6F88-24DA-B59A-9744-291E3A505896}"/>
              </a:ext>
            </a:extLst>
          </p:cNvPr>
          <p:cNvSpPr txBox="1"/>
          <p:nvPr/>
        </p:nvSpPr>
        <p:spPr>
          <a:xfrm>
            <a:off x="8851604" y="3632316"/>
            <a:ext cx="3179135" cy="369332"/>
          </a:xfrm>
          <a:prstGeom prst="rect">
            <a:avLst/>
          </a:prstGeom>
          <a:noFill/>
        </p:spPr>
        <p:txBody>
          <a:bodyPr wrap="square" rtlCol="0">
            <a:sp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Wild strawberries  (diploid, 2x)</a:t>
            </a:r>
          </a:p>
        </p:txBody>
      </p:sp>
      <p:pic>
        <p:nvPicPr>
          <p:cNvPr id="8196" name="Picture 4" descr="Fig. 1">
            <a:extLst>
              <a:ext uri="{FF2B5EF4-FFF2-40B4-BE49-F238E27FC236}">
                <a16:creationId xmlns:a16="http://schemas.microsoft.com/office/drawing/2014/main" id="{E8D99853-B42E-07ED-F962-527F70594C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55" b="28934"/>
          <a:stretch/>
        </p:blipFill>
        <p:spPr bwMode="auto">
          <a:xfrm>
            <a:off x="8912247" y="4312627"/>
            <a:ext cx="3179135" cy="234142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Up-Sizing: The Tale of The Polyploid Giants | by Celine Caseys | Plant Cell  Extracts | Medium">
            <a:extLst>
              <a:ext uri="{FF2B5EF4-FFF2-40B4-BE49-F238E27FC236}">
                <a16:creationId xmlns:a16="http://schemas.microsoft.com/office/drawing/2014/main" id="{669CFFD7-30CA-D125-3387-359B9DA08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4410" y="1404965"/>
            <a:ext cx="2725443" cy="241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76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All plants are ancient polyploids</a:t>
            </a:r>
          </a:p>
        </p:txBody>
      </p:sp>
      <p:pic>
        <p:nvPicPr>
          <p:cNvPr id="10242" name="Picture 2">
            <a:extLst>
              <a:ext uri="{FF2B5EF4-FFF2-40B4-BE49-F238E27FC236}">
                <a16:creationId xmlns:a16="http://schemas.microsoft.com/office/drawing/2014/main" id="{381D916B-C0F3-DFC8-63BB-460557793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195" y="1629458"/>
            <a:ext cx="8361080" cy="517551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25BC67AF-7510-17DE-386B-550BF927411B}"/>
              </a:ext>
            </a:extLst>
          </p:cNvPr>
          <p:cNvSpPr>
            <a:spLocks noChangeArrowheads="1"/>
          </p:cNvSpPr>
          <p:nvPr/>
        </p:nvSpPr>
        <p:spPr bwMode="auto">
          <a:xfrm flipH="1">
            <a:off x="8870576" y="1401247"/>
            <a:ext cx="3292085"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latin typeface="Calibri" panose="020F0502020204030204" pitchFamily="34" charset="0"/>
                <a:ea typeface="Calibri" panose="020F0502020204030204" pitchFamily="34" charset="0"/>
                <a:cs typeface="Calibri" panose="020F0502020204030204" pitchFamily="34" charset="0"/>
              </a:rPr>
              <a:t>Zeta (</a:t>
            </a:r>
            <a:r>
              <a:rPr lang="el-GR" b="0" i="0" dirty="0">
                <a:solidFill>
                  <a:srgbClr val="202122"/>
                </a:solidFill>
                <a:effectLst/>
                <a:latin typeface="Arial" panose="020B0604020202020204" pitchFamily="34" charset="0"/>
              </a:rPr>
              <a:t>ζ</a:t>
            </a:r>
            <a:r>
              <a:rPr lang="en-US" b="0" i="0" dirty="0">
                <a:solidFill>
                  <a:srgbClr val="202122"/>
                </a:solidFill>
                <a:effectLst/>
                <a:latin typeface="Arial" panose="020B060402020202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and epsilon (</a:t>
            </a:r>
            <a:r>
              <a:rPr lang="el-GR" dirty="0"/>
              <a:t>ε</a:t>
            </a:r>
            <a:r>
              <a:rPr lang="en-US" dirty="0"/>
              <a:t>) </a:t>
            </a:r>
            <a:r>
              <a:rPr lang="en-US" b="1" dirty="0">
                <a:latin typeface="Calibri" panose="020F0502020204030204" pitchFamily="34" charset="0"/>
                <a:ea typeface="Calibri" panose="020F0502020204030204" pitchFamily="34" charset="0"/>
                <a:cs typeface="Calibri" panose="020F0502020204030204" pitchFamily="34" charset="0"/>
              </a:rPr>
              <a:t>WGD </a:t>
            </a:r>
            <a:r>
              <a:rPr lang="en-US" dirty="0">
                <a:latin typeface="Calibri" panose="020F0502020204030204" pitchFamily="34" charset="0"/>
                <a:ea typeface="Calibri" panose="020F0502020204030204" pitchFamily="34" charset="0"/>
                <a:cs typeface="Calibri" panose="020F0502020204030204" pitchFamily="34" charset="0"/>
              </a:rPr>
              <a:t>events occurred between 300–350 million years ago and ~200 MYA, enabled the diversification of land plants. </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Gamma WGD (γ) </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event occurred around 160–200 million years ago, before the diversification of core eudicots. </a:t>
            </a:r>
          </a:p>
          <a:p>
            <a:pPr marL="0" marR="0" lvl="0" indent="0" algn="l" defTabSz="914400" rtl="0" eaLnBrk="0" fontAlgn="base" latinLnBrk="0" hangingPunct="0">
              <a:lnSpc>
                <a:spcPct val="100000"/>
              </a:lnSpc>
              <a:spcBef>
                <a:spcPct val="0"/>
              </a:spcBef>
              <a:spcAft>
                <a:spcPct val="0"/>
              </a:spcAft>
              <a:buClrTx/>
              <a:buSzTx/>
              <a:tabLst/>
            </a:pPr>
            <a:r>
              <a:rPr lang="en-US" b="1" dirty="0">
                <a:latin typeface="Calibri" panose="020F0502020204030204" pitchFamily="34" charset="0"/>
                <a:ea typeface="Calibri" panose="020F0502020204030204" pitchFamily="34" charset="0"/>
                <a:cs typeface="Calibri" panose="020F0502020204030204" pitchFamily="34" charset="0"/>
              </a:rPr>
              <a:t>Alpha (</a:t>
            </a:r>
            <a:r>
              <a:rPr lang="en-US" dirty="0">
                <a:latin typeface="Calibri" panose="020F0502020204030204" pitchFamily="34" charset="0"/>
                <a:ea typeface="Calibri" panose="020F0502020204030204" pitchFamily="34" charset="0"/>
                <a:cs typeface="Calibri" panose="020F0502020204030204" pitchFamily="34" charset="0"/>
              </a:rPr>
              <a:t>α) </a:t>
            </a:r>
            <a:r>
              <a:rPr lang="en-US" b="1" dirty="0">
                <a:latin typeface="Calibri" panose="020F0502020204030204" pitchFamily="34" charset="0"/>
                <a:ea typeface="Calibri" panose="020F0502020204030204" pitchFamily="34" charset="0"/>
                <a:cs typeface="Calibri" panose="020F0502020204030204" pitchFamily="34" charset="0"/>
              </a:rPr>
              <a:t>and Beta (</a:t>
            </a:r>
            <a:r>
              <a:rPr lang="en-US" dirty="0">
                <a:latin typeface="Calibri" panose="020F0502020204030204" pitchFamily="34" charset="0"/>
                <a:ea typeface="Calibri" panose="020F0502020204030204" pitchFamily="34" charset="0"/>
                <a:cs typeface="Calibri" panose="020F0502020204030204" pitchFamily="34" charset="0"/>
              </a:rPr>
              <a:t>β)</a:t>
            </a:r>
            <a:r>
              <a:rPr lang="en-US" b="1" dirty="0">
                <a:latin typeface="Calibri" panose="020F0502020204030204" pitchFamily="34" charset="0"/>
                <a:ea typeface="Calibri" panose="020F0502020204030204" pitchFamily="34" charset="0"/>
                <a:cs typeface="Calibri" panose="020F0502020204030204" pitchFamily="34" charset="0"/>
              </a:rPr>
              <a:t>WGD </a:t>
            </a:r>
            <a:r>
              <a:rPr lang="en-US" dirty="0">
                <a:latin typeface="Calibri" panose="020F0502020204030204" pitchFamily="34" charset="0"/>
                <a:ea typeface="Calibri" panose="020F0502020204030204" pitchFamily="34" charset="0"/>
                <a:cs typeface="Calibri" panose="020F0502020204030204" pitchFamily="34" charset="0"/>
              </a:rPr>
              <a:t>events occurred in the lineage leading to Arabidopsis and other Brassicaceae. </a:t>
            </a:r>
          </a:p>
          <a:p>
            <a:pPr marL="0" marR="0" lvl="0" indent="0" algn="l" defTabSz="914400" rtl="0" eaLnBrk="0" fontAlgn="base" latinLnBrk="0" hangingPunct="0">
              <a:lnSpc>
                <a:spcPct val="100000"/>
              </a:lnSpc>
              <a:spcBef>
                <a:spcPct val="0"/>
              </a:spcBef>
              <a:spcAft>
                <a:spcPct val="0"/>
              </a:spcAft>
              <a:buClrTx/>
              <a:buSzTx/>
              <a:tabLst/>
            </a:pPr>
            <a:r>
              <a:rPr lang="en-US" b="1" dirty="0"/>
              <a:t>Tau (</a:t>
            </a:r>
            <a:r>
              <a:rPr lang="el-GR" b="1" dirty="0"/>
              <a:t>τ</a:t>
            </a:r>
            <a:r>
              <a:rPr lang="en-US" b="1" dirty="0"/>
              <a:t>)</a:t>
            </a:r>
            <a:r>
              <a:rPr lang="el-GR" b="1" dirty="0"/>
              <a:t> </a:t>
            </a:r>
            <a:r>
              <a:rPr lang="en-US" b="1" dirty="0"/>
              <a:t> and sigma (σ) WGD </a:t>
            </a:r>
            <a:r>
              <a:rPr lang="en-US" dirty="0"/>
              <a:t>events ~110 and 70 million years ago are linked to the evolutionary success and global spread of the grass family. </a:t>
            </a:r>
            <a:endPar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E2F64DC-59CC-5126-A9F9-1B34848A6A26}"/>
              </a:ext>
            </a:extLst>
          </p:cNvPr>
          <p:cNvSpPr txBox="1"/>
          <p:nvPr/>
        </p:nvSpPr>
        <p:spPr>
          <a:xfrm>
            <a:off x="0" y="956611"/>
            <a:ext cx="12231445" cy="400110"/>
          </a:xfrm>
          <a:prstGeom prst="rect">
            <a:avLst/>
          </a:prstGeom>
          <a:noFill/>
        </p:spPr>
        <p:txBody>
          <a:bodyPr wrap="square">
            <a:spAutoFit/>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Ancient polyploidy events or whole genome duplications have shaped the evolution of the green lineage. </a:t>
            </a:r>
          </a:p>
        </p:txBody>
      </p:sp>
    </p:spTree>
    <p:extLst>
      <p:ext uri="{BB962C8B-B14F-4D97-AF65-F5344CB8AC3E}">
        <p14:creationId xmlns:p14="http://schemas.microsoft.com/office/powerpoint/2010/main" val="143446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Did polyploidy save plants from the dinosaur killing asteroid?</a:t>
            </a:r>
          </a:p>
        </p:txBody>
      </p:sp>
      <p:pic>
        <p:nvPicPr>
          <p:cNvPr id="4098" name="Picture 2">
            <a:extLst>
              <a:ext uri="{FF2B5EF4-FFF2-40B4-BE49-F238E27FC236}">
                <a16:creationId xmlns:a16="http://schemas.microsoft.com/office/drawing/2014/main" id="{BB0737FD-CC72-636B-7389-8D77B06664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0" t="1274" r="1031" b="705"/>
          <a:stretch/>
        </p:blipFill>
        <p:spPr bwMode="auto">
          <a:xfrm>
            <a:off x="101009" y="902885"/>
            <a:ext cx="5868101" cy="59125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68872B1-32CF-3CCC-5663-824DBAD8AEE5}"/>
              </a:ext>
            </a:extLst>
          </p:cNvPr>
          <p:cNvSpPr txBox="1"/>
          <p:nvPr/>
        </p:nvSpPr>
        <p:spPr>
          <a:xfrm>
            <a:off x="6035306" y="1144128"/>
            <a:ext cx="6095114" cy="830997"/>
          </a:xfrm>
          <a:prstGeom prst="rect">
            <a:avLst/>
          </a:prstGeom>
          <a:noFill/>
        </p:spPr>
        <p:txBody>
          <a:bodyPr wrap="square">
            <a:spAutoFit/>
          </a:bodyPr>
          <a:lstStyle/>
          <a:p>
            <a:pPr algn="ctr"/>
            <a:r>
              <a:rPr lang="en-US" sz="24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Many whole genome duplications seem to be clustered in time around the K/Pg boundary.</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pic>
        <p:nvPicPr>
          <p:cNvPr id="4104" name="Picture 8" descr="Where Did the Dinosaur-Killing Impactor Come From? - The New York Times">
            <a:extLst>
              <a:ext uri="{FF2B5EF4-FFF2-40B4-BE49-F238E27FC236}">
                <a16:creationId xmlns:a16="http://schemas.microsoft.com/office/drawing/2014/main" id="{B3055473-77E7-8A5B-740A-6D6109DDB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2891" y="2523904"/>
            <a:ext cx="57150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08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How does a plant go from polyploid to diploid again? </a:t>
            </a:r>
          </a:p>
        </p:txBody>
      </p:sp>
      <p:pic>
        <p:nvPicPr>
          <p:cNvPr id="2" name="Picture 2">
            <a:extLst>
              <a:ext uri="{FF2B5EF4-FFF2-40B4-BE49-F238E27FC236}">
                <a16:creationId xmlns:a16="http://schemas.microsoft.com/office/drawing/2014/main" id="{53CCFEB1-D97E-B948-EF04-BAEFEF149D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233" b="85218"/>
          <a:stretch/>
        </p:blipFill>
        <p:spPr bwMode="auto">
          <a:xfrm>
            <a:off x="230637" y="1250305"/>
            <a:ext cx="3656469" cy="14881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EB19798-A453-6C5A-F1C8-BBA74BEC32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540" t="37572" b="49411"/>
          <a:stretch/>
        </p:blipFill>
        <p:spPr bwMode="auto">
          <a:xfrm>
            <a:off x="4243896" y="902885"/>
            <a:ext cx="3693443" cy="12962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EC80FE8-B9BE-B20A-F3B0-9AFF449952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57" t="19156" b="67826"/>
          <a:stretch/>
        </p:blipFill>
        <p:spPr bwMode="auto">
          <a:xfrm>
            <a:off x="179597" y="3826676"/>
            <a:ext cx="3633722" cy="12962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3B2DE863-7BDF-2801-3511-454FB11533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24" t="78602" b="1960"/>
          <a:stretch/>
        </p:blipFill>
        <p:spPr bwMode="auto">
          <a:xfrm>
            <a:off x="8317101" y="3187309"/>
            <a:ext cx="3644261" cy="19356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A1E0CBD6-2E22-678E-36D2-98AB2BDC38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24" t="55000" b="25562"/>
          <a:stretch/>
        </p:blipFill>
        <p:spPr bwMode="auto">
          <a:xfrm>
            <a:off x="8317101" y="1231349"/>
            <a:ext cx="3644261" cy="19356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A433865-1D38-C731-949B-930087DFA913}"/>
              </a:ext>
            </a:extLst>
          </p:cNvPr>
          <p:cNvSpPr txBox="1"/>
          <p:nvPr/>
        </p:nvSpPr>
        <p:spPr>
          <a:xfrm>
            <a:off x="828341" y="801444"/>
            <a:ext cx="2587214" cy="400110"/>
          </a:xfrm>
          <a:prstGeom prst="rect">
            <a:avLst/>
          </a:prstGeom>
          <a:noFill/>
        </p:spPr>
        <p:txBody>
          <a:bodyPr wrap="square" rtlCol="0">
            <a:spAutoFit/>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Two diploids merge</a:t>
            </a:r>
          </a:p>
        </p:txBody>
      </p:sp>
      <p:sp>
        <p:nvSpPr>
          <p:cNvPr id="13" name="TextBox 12">
            <a:extLst>
              <a:ext uri="{FF2B5EF4-FFF2-40B4-BE49-F238E27FC236}">
                <a16:creationId xmlns:a16="http://schemas.microsoft.com/office/drawing/2014/main" id="{05468A78-4C72-29CD-CC15-3E969E9A0D8F}"/>
              </a:ext>
            </a:extLst>
          </p:cNvPr>
          <p:cNvSpPr txBox="1"/>
          <p:nvPr/>
        </p:nvSpPr>
        <p:spPr>
          <a:xfrm>
            <a:off x="4088492" y="2414701"/>
            <a:ext cx="3953435" cy="3631763"/>
          </a:xfrm>
          <a:prstGeom prst="rect">
            <a:avLst/>
          </a:prstGeom>
          <a:noFill/>
        </p:spPr>
        <p:txBody>
          <a:bodyPr wrap="square" rtlCol="0">
            <a:spAutoFit/>
          </a:bodyPr>
          <a:lstStyle/>
          <a:p>
            <a:pPr algn="ctr">
              <a:spcAft>
                <a:spcPts val="1200"/>
              </a:spcAft>
            </a:pPr>
            <a:r>
              <a:rPr lang="en-US" sz="2000" dirty="0">
                <a:latin typeface="Calibri" panose="020F0502020204030204" pitchFamily="34" charset="0"/>
                <a:ea typeface="Calibri" panose="020F0502020204030204" pitchFamily="34" charset="0"/>
                <a:cs typeface="Calibri" panose="020F0502020204030204" pitchFamily="34" charset="0"/>
              </a:rPr>
              <a:t>Over time, ‘diploidization’ occurs. </a:t>
            </a:r>
          </a:p>
          <a:p>
            <a:pPr algn="ctr">
              <a:spcAft>
                <a:spcPts val="1200"/>
              </a:spcAft>
            </a:pPr>
            <a:r>
              <a:rPr lang="en-US" sz="2000" dirty="0">
                <a:latin typeface="Calibri" panose="020F0502020204030204" pitchFamily="34" charset="0"/>
                <a:ea typeface="Calibri" panose="020F0502020204030204" pitchFamily="34" charset="0"/>
                <a:cs typeface="Calibri" panose="020F0502020204030204" pitchFamily="34" charset="0"/>
              </a:rPr>
              <a:t>Redundant duplicated genes are lost through fractionation. Genes are silenced then deleted. </a:t>
            </a:r>
          </a:p>
          <a:p>
            <a:pPr algn="ctr">
              <a:spcAft>
                <a:spcPts val="1200"/>
              </a:spcAft>
            </a:pPr>
            <a:r>
              <a:rPr lang="en-US" sz="2000" dirty="0">
                <a:latin typeface="Calibri" panose="020F0502020204030204" pitchFamily="34" charset="0"/>
                <a:ea typeface="Calibri" panose="020F0502020204030204" pitchFamily="34" charset="0"/>
                <a:cs typeface="Calibri" panose="020F0502020204030204" pitchFamily="34" charset="0"/>
              </a:rPr>
              <a:t>Some duplicates are retained and take on new functions (sub or neofunctionalization) </a:t>
            </a:r>
          </a:p>
          <a:p>
            <a:pPr algn="ctr">
              <a:spcAft>
                <a:spcPts val="1200"/>
              </a:spcAft>
            </a:pPr>
            <a:r>
              <a:rPr lang="en-US" sz="2000" dirty="0">
                <a:latin typeface="Calibri" panose="020F0502020204030204" pitchFamily="34" charset="0"/>
                <a:ea typeface="Calibri" panose="020F0502020204030204" pitchFamily="34" charset="0"/>
                <a:cs typeface="Calibri" panose="020F0502020204030204" pitchFamily="34" charset="0"/>
              </a:rPr>
              <a:t>Chromosomes rearrange and fuse, genome gets smaller, becomes more diploid like</a:t>
            </a:r>
          </a:p>
        </p:txBody>
      </p:sp>
      <p:sp>
        <p:nvSpPr>
          <p:cNvPr id="14" name="TextBox 13">
            <a:extLst>
              <a:ext uri="{FF2B5EF4-FFF2-40B4-BE49-F238E27FC236}">
                <a16:creationId xmlns:a16="http://schemas.microsoft.com/office/drawing/2014/main" id="{0F48B6C9-1D5C-FE50-2E2C-D38713C0DCDB}"/>
              </a:ext>
            </a:extLst>
          </p:cNvPr>
          <p:cNvSpPr txBox="1"/>
          <p:nvPr/>
        </p:nvSpPr>
        <p:spPr>
          <a:xfrm>
            <a:off x="825390" y="3381345"/>
            <a:ext cx="2587214" cy="400110"/>
          </a:xfrm>
          <a:prstGeom prst="rect">
            <a:avLst/>
          </a:prstGeom>
          <a:noFill/>
        </p:spPr>
        <p:txBody>
          <a:bodyPr wrap="square" rtlCol="0">
            <a:spAutoFit/>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Allopolyploid is formed</a:t>
            </a:r>
          </a:p>
        </p:txBody>
      </p:sp>
      <p:sp>
        <p:nvSpPr>
          <p:cNvPr id="15" name="TextBox 14">
            <a:extLst>
              <a:ext uri="{FF2B5EF4-FFF2-40B4-BE49-F238E27FC236}">
                <a16:creationId xmlns:a16="http://schemas.microsoft.com/office/drawing/2014/main" id="{93129E13-8EAE-EF18-193C-82DEBA041556}"/>
              </a:ext>
            </a:extLst>
          </p:cNvPr>
          <p:cNvSpPr txBox="1"/>
          <p:nvPr/>
        </p:nvSpPr>
        <p:spPr>
          <a:xfrm>
            <a:off x="8529658" y="891370"/>
            <a:ext cx="3137010" cy="400110"/>
          </a:xfrm>
          <a:prstGeom prst="rect">
            <a:avLst/>
          </a:prstGeom>
          <a:noFill/>
        </p:spPr>
        <p:txBody>
          <a:bodyPr wrap="square" rtlCol="0">
            <a:spAutoFit/>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Recurrent polyploidization</a:t>
            </a:r>
          </a:p>
        </p:txBody>
      </p:sp>
      <p:sp>
        <p:nvSpPr>
          <p:cNvPr id="16" name="TextBox 15">
            <a:extLst>
              <a:ext uri="{FF2B5EF4-FFF2-40B4-BE49-F238E27FC236}">
                <a16:creationId xmlns:a16="http://schemas.microsoft.com/office/drawing/2014/main" id="{6AA1B599-E251-08EA-FD9B-B30BE059B86F}"/>
              </a:ext>
            </a:extLst>
          </p:cNvPr>
          <p:cNvSpPr txBox="1"/>
          <p:nvPr/>
        </p:nvSpPr>
        <p:spPr>
          <a:xfrm>
            <a:off x="8635272" y="5143269"/>
            <a:ext cx="3137010" cy="1631216"/>
          </a:xfrm>
          <a:prstGeom prst="rect">
            <a:avLst/>
          </a:prstGeom>
          <a:noFill/>
        </p:spPr>
        <p:txBody>
          <a:bodyPr wrap="square" rtlCol="0">
            <a:spAutoFit/>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Many lineages have recurrent polyploidy or WGD events, so there is a lot of raw material for innovation!</a:t>
            </a:r>
          </a:p>
        </p:txBody>
      </p:sp>
    </p:spTree>
    <p:extLst>
      <p:ext uri="{BB962C8B-B14F-4D97-AF65-F5344CB8AC3E}">
        <p14:creationId xmlns:p14="http://schemas.microsoft.com/office/powerpoint/2010/main" val="3843199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2825</TotalTime>
  <Words>987</Words>
  <Application>Microsoft Office PowerPoint</Application>
  <PresentationFormat>Widescreen</PresentationFormat>
  <Paragraphs>83</Paragraphs>
  <Slides>27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Aptos</vt:lpstr>
      <vt:lpstr>Aptos Display</vt:lpstr>
      <vt:lpstr>Arial</vt:lpstr>
      <vt:lpstr>Calibri</vt:lpstr>
      <vt:lpstr>Montserrat</vt:lpstr>
      <vt:lpstr>Office Theme</vt:lpstr>
      <vt:lpstr>Comparative Genomics</vt:lpstr>
      <vt:lpstr>Basic discovery on gene function in Arabidopsis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VanBuren</dc:creator>
  <cp:lastModifiedBy>Robert VanBuren</cp:lastModifiedBy>
  <cp:revision>16</cp:revision>
  <dcterms:created xsi:type="dcterms:W3CDTF">2024-07-30T02:11:43Z</dcterms:created>
  <dcterms:modified xsi:type="dcterms:W3CDTF">2024-09-23T14:08:39Z</dcterms:modified>
</cp:coreProperties>
</file>